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1" r:id="rId4"/>
    <p:sldId id="272" r:id="rId5"/>
    <p:sldId id="270" r:id="rId6"/>
    <p:sldId id="259" r:id="rId7"/>
    <p:sldId id="268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88825" cy="6858000"/>
  <p:notesSz cx="6858000" cy="9144000"/>
  <p:defaultTextStyle>
    <a:defPPr>
      <a:defRPr lang="en-US"/>
    </a:defPPr>
    <a:lvl1pPr marL="0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608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5216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2822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30430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8038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5646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3253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60861" algn="l" defTabSz="9152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togram PPT" id="{3B3E78C7-EBAF-4E7A-9183-DABF6C13C385}">
          <p14:sldIdLst>
            <p14:sldId id="256"/>
            <p14:sldId id="274"/>
            <p14:sldId id="271"/>
            <p14:sldId id="272"/>
            <p14:sldId id="270"/>
            <p14:sldId id="259"/>
            <p14:sldId id="268"/>
            <p14:sldId id="267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2126">
          <p15:clr>
            <a:srgbClr val="A4A3A4"/>
          </p15:clr>
        </p15:guide>
        <p15:guide id="3" orient="horz" pos="3624" userDrawn="1">
          <p15:clr>
            <a:srgbClr val="A4A3A4"/>
          </p15:clr>
        </p15:guide>
        <p15:guide id="4" pos="5587">
          <p15:clr>
            <a:srgbClr val="A4A3A4"/>
          </p15:clr>
        </p15:guide>
        <p15:guide id="5" pos="181">
          <p15:clr>
            <a:srgbClr val="A4A3A4"/>
          </p15:clr>
        </p15:guide>
        <p15:guide id="6" pos="241">
          <p15:clr>
            <a:srgbClr val="A4A3A4"/>
          </p15:clr>
        </p15:guide>
        <p15:guide id="7" pos="1424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orient="horz" pos="4189">
          <p15:clr>
            <a:srgbClr val="A4A3A4"/>
          </p15:clr>
        </p15:guide>
        <p15:guide id="10" pos="2460">
          <p15:clr>
            <a:srgbClr val="A4A3A4"/>
          </p15:clr>
        </p15:guide>
        <p15:guide id="11" pos="274">
          <p15:clr>
            <a:srgbClr val="A4A3A4"/>
          </p15:clr>
        </p15:guide>
        <p15:guide id="12" pos="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0067C5"/>
    <a:srgbClr val="007A33"/>
    <a:srgbClr val="D45D00"/>
    <a:srgbClr val="EE6023"/>
    <a:srgbClr val="913C7A"/>
    <a:srgbClr val="9C72AB"/>
    <a:srgbClr val="324715"/>
    <a:srgbClr val="9EA2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7444" autoAdjust="0"/>
  </p:normalViewPr>
  <p:slideViewPr>
    <p:cSldViewPr snapToGrid="0" snapToObjects="1">
      <p:cViewPr varScale="1">
        <p:scale>
          <a:sx n="64" d="100"/>
          <a:sy n="64" d="100"/>
        </p:scale>
        <p:origin x="726" y="72"/>
      </p:cViewPr>
      <p:guideLst>
        <p:guide orient="horz" pos="4208"/>
        <p:guide orient="horz" pos="2126"/>
        <p:guide orient="horz" pos="3624"/>
        <p:guide pos="5587"/>
        <p:guide pos="181"/>
        <p:guide pos="241"/>
        <p:guide pos="1424"/>
        <p:guide orient="horz" pos="864"/>
        <p:guide orient="horz" pos="4189"/>
        <p:guide pos="2460"/>
        <p:guide pos="274"/>
        <p:guide pos="61"/>
      </p:guideLst>
    </p:cSldViewPr>
  </p:slideViewPr>
  <p:outlineViewPr>
    <p:cViewPr>
      <p:scale>
        <a:sx n="33" d="100"/>
        <a:sy n="33" d="100"/>
      </p:scale>
      <p:origin x="0" y="-226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-498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NetApp Logo"/>
          <p:cNvGrpSpPr>
            <a:grpSpLocks noChangeAspect="1"/>
          </p:cNvGrpSpPr>
          <p:nvPr/>
        </p:nvGrpSpPr>
        <p:grpSpPr bwMode="gray">
          <a:xfrm>
            <a:off x="6176473" y="8839201"/>
            <a:ext cx="511222" cy="136854"/>
            <a:chOff x="1841" y="1625"/>
            <a:chExt cx="3997" cy="1070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1841" y="1625"/>
              <a:ext cx="399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gray">
            <a:xfrm>
              <a:off x="1841" y="1625"/>
              <a:ext cx="1148" cy="957"/>
            </a:xfrm>
            <a:custGeom>
              <a:avLst/>
              <a:gdLst>
                <a:gd name="T0" fmla="*/ 0 w 1148"/>
                <a:gd name="T1" fmla="*/ 0 h 957"/>
                <a:gd name="T2" fmla="*/ 0 w 1148"/>
                <a:gd name="T3" fmla="*/ 957 h 957"/>
                <a:gd name="T4" fmla="*/ 447 w 1148"/>
                <a:gd name="T5" fmla="*/ 957 h 957"/>
                <a:gd name="T6" fmla="*/ 447 w 1148"/>
                <a:gd name="T7" fmla="*/ 383 h 957"/>
                <a:gd name="T8" fmla="*/ 702 w 1148"/>
                <a:gd name="T9" fmla="*/ 383 h 957"/>
                <a:gd name="T10" fmla="*/ 702 w 1148"/>
                <a:gd name="T11" fmla="*/ 957 h 957"/>
                <a:gd name="T12" fmla="*/ 1148 w 1148"/>
                <a:gd name="T13" fmla="*/ 957 h 957"/>
                <a:gd name="T14" fmla="*/ 1148 w 1148"/>
                <a:gd name="T15" fmla="*/ 0 h 957"/>
                <a:gd name="T16" fmla="*/ 0 w 1148"/>
                <a:gd name="T17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8" h="957">
                  <a:moveTo>
                    <a:pt x="0" y="0"/>
                  </a:moveTo>
                  <a:lnTo>
                    <a:pt x="0" y="957"/>
                  </a:lnTo>
                  <a:lnTo>
                    <a:pt x="447" y="957"/>
                  </a:lnTo>
                  <a:lnTo>
                    <a:pt x="447" y="383"/>
                  </a:lnTo>
                  <a:lnTo>
                    <a:pt x="702" y="383"/>
                  </a:lnTo>
                  <a:lnTo>
                    <a:pt x="702" y="957"/>
                  </a:lnTo>
                  <a:lnTo>
                    <a:pt x="1148" y="957"/>
                  </a:lnTo>
                  <a:lnTo>
                    <a:pt x="1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gray">
            <a:xfrm>
              <a:off x="3244" y="2097"/>
              <a:ext cx="428" cy="485"/>
            </a:xfrm>
            <a:custGeom>
              <a:avLst/>
              <a:gdLst>
                <a:gd name="T0" fmla="*/ 322 w 428"/>
                <a:gd name="T1" fmla="*/ 300 h 485"/>
                <a:gd name="T2" fmla="*/ 97 w 428"/>
                <a:gd name="T3" fmla="*/ 0 h 485"/>
                <a:gd name="T4" fmla="*/ 0 w 428"/>
                <a:gd name="T5" fmla="*/ 0 h 485"/>
                <a:gd name="T6" fmla="*/ 0 w 428"/>
                <a:gd name="T7" fmla="*/ 485 h 485"/>
                <a:gd name="T8" fmla="*/ 104 w 428"/>
                <a:gd name="T9" fmla="*/ 485 h 485"/>
                <a:gd name="T10" fmla="*/ 104 w 428"/>
                <a:gd name="T11" fmla="*/ 180 h 485"/>
                <a:gd name="T12" fmla="*/ 338 w 428"/>
                <a:gd name="T13" fmla="*/ 485 h 485"/>
                <a:gd name="T14" fmla="*/ 428 w 428"/>
                <a:gd name="T15" fmla="*/ 485 h 485"/>
                <a:gd name="T16" fmla="*/ 428 w 428"/>
                <a:gd name="T17" fmla="*/ 0 h 485"/>
                <a:gd name="T18" fmla="*/ 322 w 428"/>
                <a:gd name="T19" fmla="*/ 0 h 485"/>
                <a:gd name="T20" fmla="*/ 322 w 428"/>
                <a:gd name="T21" fmla="*/ 30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485">
                  <a:moveTo>
                    <a:pt x="322" y="30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104" y="485"/>
                  </a:lnTo>
                  <a:lnTo>
                    <a:pt x="104" y="180"/>
                  </a:lnTo>
                  <a:lnTo>
                    <a:pt x="338" y="485"/>
                  </a:lnTo>
                  <a:lnTo>
                    <a:pt x="428" y="485"/>
                  </a:lnTo>
                  <a:lnTo>
                    <a:pt x="428" y="0"/>
                  </a:lnTo>
                  <a:lnTo>
                    <a:pt x="322" y="0"/>
                  </a:lnTo>
                  <a:lnTo>
                    <a:pt x="322" y="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gray">
            <a:xfrm>
              <a:off x="3721" y="2206"/>
              <a:ext cx="362" cy="385"/>
            </a:xfrm>
            <a:custGeom>
              <a:avLst/>
              <a:gdLst>
                <a:gd name="T0" fmla="*/ 77 w 153"/>
                <a:gd name="T1" fmla="*/ 0 h 163"/>
                <a:gd name="T2" fmla="*/ 0 w 153"/>
                <a:gd name="T3" fmla="*/ 81 h 163"/>
                <a:gd name="T4" fmla="*/ 0 w 153"/>
                <a:gd name="T5" fmla="*/ 82 h 163"/>
                <a:gd name="T6" fmla="*/ 81 w 153"/>
                <a:gd name="T7" fmla="*/ 163 h 163"/>
                <a:gd name="T8" fmla="*/ 145 w 153"/>
                <a:gd name="T9" fmla="*/ 133 h 163"/>
                <a:gd name="T10" fmla="*/ 120 w 153"/>
                <a:gd name="T11" fmla="*/ 111 h 163"/>
                <a:gd name="T12" fmla="*/ 82 w 153"/>
                <a:gd name="T13" fmla="*/ 127 h 163"/>
                <a:gd name="T14" fmla="*/ 44 w 153"/>
                <a:gd name="T15" fmla="*/ 97 h 163"/>
                <a:gd name="T16" fmla="*/ 152 w 153"/>
                <a:gd name="T17" fmla="*/ 97 h 163"/>
                <a:gd name="T18" fmla="*/ 153 w 153"/>
                <a:gd name="T19" fmla="*/ 85 h 163"/>
                <a:gd name="T20" fmla="*/ 77 w 153"/>
                <a:gd name="T21" fmla="*/ 0 h 163"/>
                <a:gd name="T22" fmla="*/ 43 w 153"/>
                <a:gd name="T23" fmla="*/ 69 h 163"/>
                <a:gd name="T24" fmla="*/ 77 w 153"/>
                <a:gd name="T25" fmla="*/ 36 h 163"/>
                <a:gd name="T26" fmla="*/ 110 w 153"/>
                <a:gd name="T27" fmla="*/ 69 h 163"/>
                <a:gd name="T28" fmla="*/ 43 w 153"/>
                <a:gd name="T29" fmla="*/ 6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63">
                  <a:moveTo>
                    <a:pt x="77" y="0"/>
                  </a:moveTo>
                  <a:cubicBezTo>
                    <a:pt x="32" y="0"/>
                    <a:pt x="0" y="37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30"/>
                    <a:pt x="35" y="163"/>
                    <a:pt x="81" y="163"/>
                  </a:cubicBezTo>
                  <a:cubicBezTo>
                    <a:pt x="110" y="163"/>
                    <a:pt x="131" y="152"/>
                    <a:pt x="145" y="133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08" y="122"/>
                    <a:pt x="97" y="127"/>
                    <a:pt x="82" y="127"/>
                  </a:cubicBezTo>
                  <a:cubicBezTo>
                    <a:pt x="62" y="127"/>
                    <a:pt x="48" y="117"/>
                    <a:pt x="44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3" y="93"/>
                    <a:pt x="153" y="88"/>
                    <a:pt x="153" y="85"/>
                  </a:cubicBezTo>
                  <a:cubicBezTo>
                    <a:pt x="153" y="41"/>
                    <a:pt x="129" y="0"/>
                    <a:pt x="77" y="0"/>
                  </a:cubicBezTo>
                  <a:close/>
                  <a:moveTo>
                    <a:pt x="43" y="69"/>
                  </a:moveTo>
                  <a:cubicBezTo>
                    <a:pt x="47" y="49"/>
                    <a:pt x="59" y="36"/>
                    <a:pt x="77" y="36"/>
                  </a:cubicBezTo>
                  <a:cubicBezTo>
                    <a:pt x="96" y="36"/>
                    <a:pt x="107" y="49"/>
                    <a:pt x="11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gray">
            <a:xfrm>
              <a:off x="4104" y="2121"/>
              <a:ext cx="234" cy="468"/>
            </a:xfrm>
            <a:custGeom>
              <a:avLst/>
              <a:gdLst>
                <a:gd name="T0" fmla="*/ 63 w 99"/>
                <a:gd name="T1" fmla="*/ 0 h 198"/>
                <a:gd name="T2" fmla="*/ 18 w 99"/>
                <a:gd name="T3" fmla="*/ 0 h 198"/>
                <a:gd name="T4" fmla="*/ 18 w 99"/>
                <a:gd name="T5" fmla="*/ 39 h 198"/>
                <a:gd name="T6" fmla="*/ 0 w 99"/>
                <a:gd name="T7" fmla="*/ 39 h 198"/>
                <a:gd name="T8" fmla="*/ 0 w 99"/>
                <a:gd name="T9" fmla="*/ 77 h 198"/>
                <a:gd name="T10" fmla="*/ 18 w 99"/>
                <a:gd name="T11" fmla="*/ 77 h 198"/>
                <a:gd name="T12" fmla="*/ 18 w 99"/>
                <a:gd name="T13" fmla="*/ 151 h 198"/>
                <a:gd name="T14" fmla="*/ 64 w 99"/>
                <a:gd name="T15" fmla="*/ 198 h 198"/>
                <a:gd name="T16" fmla="*/ 99 w 99"/>
                <a:gd name="T17" fmla="*/ 189 h 198"/>
                <a:gd name="T18" fmla="*/ 99 w 99"/>
                <a:gd name="T19" fmla="*/ 153 h 198"/>
                <a:gd name="T20" fmla="*/ 77 w 99"/>
                <a:gd name="T21" fmla="*/ 159 h 198"/>
                <a:gd name="T22" fmla="*/ 63 w 99"/>
                <a:gd name="T23" fmla="*/ 144 h 198"/>
                <a:gd name="T24" fmla="*/ 63 w 99"/>
                <a:gd name="T25" fmla="*/ 77 h 198"/>
                <a:gd name="T26" fmla="*/ 99 w 99"/>
                <a:gd name="T27" fmla="*/ 77 h 198"/>
                <a:gd name="T28" fmla="*/ 99 w 99"/>
                <a:gd name="T29" fmla="*/ 39 h 198"/>
                <a:gd name="T30" fmla="*/ 63 w 99"/>
                <a:gd name="T31" fmla="*/ 39 h 198"/>
                <a:gd name="T32" fmla="*/ 63 w 99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98">
                  <a:moveTo>
                    <a:pt x="6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87"/>
                    <a:pt x="37" y="198"/>
                    <a:pt x="64" y="198"/>
                  </a:cubicBezTo>
                  <a:cubicBezTo>
                    <a:pt x="79" y="198"/>
                    <a:pt x="89" y="194"/>
                    <a:pt x="99" y="189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2" y="157"/>
                    <a:pt x="85" y="159"/>
                    <a:pt x="77" y="159"/>
                  </a:cubicBezTo>
                  <a:cubicBezTo>
                    <a:pt x="67" y="159"/>
                    <a:pt x="63" y="154"/>
                    <a:pt x="63" y="14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63" y="39"/>
                    <a:pt x="63" y="39"/>
                    <a:pt x="63" y="39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gray">
            <a:xfrm>
              <a:off x="4886" y="2206"/>
              <a:ext cx="387" cy="487"/>
            </a:xfrm>
            <a:custGeom>
              <a:avLst/>
              <a:gdLst>
                <a:gd name="T0" fmla="*/ 93 w 164"/>
                <a:gd name="T1" fmla="*/ 0 h 206"/>
                <a:gd name="T2" fmla="*/ 44 w 164"/>
                <a:gd name="T3" fmla="*/ 26 h 206"/>
                <a:gd name="T4" fmla="*/ 44 w 164"/>
                <a:gd name="T5" fmla="*/ 3 h 206"/>
                <a:gd name="T6" fmla="*/ 0 w 164"/>
                <a:gd name="T7" fmla="*/ 3 h 206"/>
                <a:gd name="T8" fmla="*/ 0 w 164"/>
                <a:gd name="T9" fmla="*/ 206 h 206"/>
                <a:gd name="T10" fmla="*/ 44 w 164"/>
                <a:gd name="T11" fmla="*/ 206 h 206"/>
                <a:gd name="T12" fmla="*/ 44 w 164"/>
                <a:gd name="T13" fmla="*/ 139 h 206"/>
                <a:gd name="T14" fmla="*/ 93 w 164"/>
                <a:gd name="T15" fmla="*/ 162 h 206"/>
                <a:gd name="T16" fmla="*/ 164 w 164"/>
                <a:gd name="T17" fmla="*/ 81 h 206"/>
                <a:gd name="T18" fmla="*/ 164 w 164"/>
                <a:gd name="T19" fmla="*/ 81 h 206"/>
                <a:gd name="T20" fmla="*/ 93 w 164"/>
                <a:gd name="T21" fmla="*/ 0 h 206"/>
                <a:gd name="T22" fmla="*/ 120 w 164"/>
                <a:gd name="T23" fmla="*/ 81 h 206"/>
                <a:gd name="T24" fmla="*/ 81 w 164"/>
                <a:gd name="T25" fmla="*/ 124 h 206"/>
                <a:gd name="T26" fmla="*/ 44 w 164"/>
                <a:gd name="T27" fmla="*/ 81 h 206"/>
                <a:gd name="T28" fmla="*/ 44 w 164"/>
                <a:gd name="T29" fmla="*/ 81 h 206"/>
                <a:gd name="T30" fmla="*/ 81 w 164"/>
                <a:gd name="T31" fmla="*/ 38 h 206"/>
                <a:gd name="T32" fmla="*/ 120 w 164"/>
                <a:gd name="T33" fmla="*/ 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06">
                  <a:moveTo>
                    <a:pt x="93" y="0"/>
                  </a:moveTo>
                  <a:cubicBezTo>
                    <a:pt x="70" y="0"/>
                    <a:pt x="55" y="11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55" y="151"/>
                    <a:pt x="69" y="162"/>
                    <a:pt x="93" y="162"/>
                  </a:cubicBezTo>
                  <a:cubicBezTo>
                    <a:pt x="130" y="162"/>
                    <a:pt x="164" y="133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29"/>
                    <a:pt x="129" y="0"/>
                    <a:pt x="93" y="0"/>
                  </a:cubicBezTo>
                  <a:close/>
                  <a:moveTo>
                    <a:pt x="120" y="81"/>
                  </a:moveTo>
                  <a:cubicBezTo>
                    <a:pt x="120" y="108"/>
                    <a:pt x="102" y="124"/>
                    <a:pt x="81" y="124"/>
                  </a:cubicBezTo>
                  <a:cubicBezTo>
                    <a:pt x="61" y="124"/>
                    <a:pt x="44" y="107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55"/>
                    <a:pt x="61" y="38"/>
                    <a:pt x="81" y="38"/>
                  </a:cubicBezTo>
                  <a:cubicBezTo>
                    <a:pt x="102" y="38"/>
                    <a:pt x="120" y="55"/>
                    <a:pt x="120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gray">
            <a:xfrm>
              <a:off x="5316" y="2206"/>
              <a:ext cx="385" cy="487"/>
            </a:xfrm>
            <a:custGeom>
              <a:avLst/>
              <a:gdLst>
                <a:gd name="T0" fmla="*/ 92 w 163"/>
                <a:gd name="T1" fmla="*/ 0 h 206"/>
                <a:gd name="T2" fmla="*/ 44 w 163"/>
                <a:gd name="T3" fmla="*/ 26 h 206"/>
                <a:gd name="T4" fmla="*/ 44 w 163"/>
                <a:gd name="T5" fmla="*/ 3 h 206"/>
                <a:gd name="T6" fmla="*/ 0 w 163"/>
                <a:gd name="T7" fmla="*/ 3 h 206"/>
                <a:gd name="T8" fmla="*/ 0 w 163"/>
                <a:gd name="T9" fmla="*/ 206 h 206"/>
                <a:gd name="T10" fmla="*/ 44 w 163"/>
                <a:gd name="T11" fmla="*/ 206 h 206"/>
                <a:gd name="T12" fmla="*/ 44 w 163"/>
                <a:gd name="T13" fmla="*/ 139 h 206"/>
                <a:gd name="T14" fmla="*/ 92 w 163"/>
                <a:gd name="T15" fmla="*/ 162 h 206"/>
                <a:gd name="T16" fmla="*/ 163 w 163"/>
                <a:gd name="T17" fmla="*/ 81 h 206"/>
                <a:gd name="T18" fmla="*/ 163 w 163"/>
                <a:gd name="T19" fmla="*/ 81 h 206"/>
                <a:gd name="T20" fmla="*/ 92 w 163"/>
                <a:gd name="T21" fmla="*/ 0 h 206"/>
                <a:gd name="T22" fmla="*/ 119 w 163"/>
                <a:gd name="T23" fmla="*/ 81 h 206"/>
                <a:gd name="T24" fmla="*/ 81 w 163"/>
                <a:gd name="T25" fmla="*/ 124 h 206"/>
                <a:gd name="T26" fmla="*/ 43 w 163"/>
                <a:gd name="T27" fmla="*/ 81 h 206"/>
                <a:gd name="T28" fmla="*/ 43 w 163"/>
                <a:gd name="T29" fmla="*/ 81 h 206"/>
                <a:gd name="T30" fmla="*/ 81 w 163"/>
                <a:gd name="T31" fmla="*/ 38 h 206"/>
                <a:gd name="T32" fmla="*/ 119 w 163"/>
                <a:gd name="T33" fmla="*/ 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6">
                  <a:moveTo>
                    <a:pt x="92" y="0"/>
                  </a:moveTo>
                  <a:cubicBezTo>
                    <a:pt x="69" y="0"/>
                    <a:pt x="55" y="11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54" y="151"/>
                    <a:pt x="69" y="162"/>
                    <a:pt x="92" y="162"/>
                  </a:cubicBezTo>
                  <a:cubicBezTo>
                    <a:pt x="129" y="162"/>
                    <a:pt x="163" y="133"/>
                    <a:pt x="163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29"/>
                    <a:pt x="129" y="0"/>
                    <a:pt x="92" y="0"/>
                  </a:cubicBezTo>
                  <a:close/>
                  <a:moveTo>
                    <a:pt x="119" y="81"/>
                  </a:moveTo>
                  <a:cubicBezTo>
                    <a:pt x="119" y="108"/>
                    <a:pt x="102" y="124"/>
                    <a:pt x="81" y="124"/>
                  </a:cubicBezTo>
                  <a:cubicBezTo>
                    <a:pt x="60" y="124"/>
                    <a:pt x="43" y="107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55"/>
                    <a:pt x="60" y="38"/>
                    <a:pt x="81" y="38"/>
                  </a:cubicBezTo>
                  <a:cubicBezTo>
                    <a:pt x="102" y="38"/>
                    <a:pt x="119" y="55"/>
                    <a:pt x="119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 userDrawn="1"/>
          </p:nvSpPr>
          <p:spPr bwMode="gray">
            <a:xfrm>
              <a:off x="4364" y="2097"/>
              <a:ext cx="496" cy="485"/>
            </a:xfrm>
            <a:custGeom>
              <a:avLst/>
              <a:gdLst>
                <a:gd name="T0" fmla="*/ 201 w 496"/>
                <a:gd name="T1" fmla="*/ 0 h 485"/>
                <a:gd name="T2" fmla="*/ 0 w 496"/>
                <a:gd name="T3" fmla="*/ 485 h 485"/>
                <a:gd name="T4" fmla="*/ 109 w 496"/>
                <a:gd name="T5" fmla="*/ 485 h 485"/>
                <a:gd name="T6" fmla="*/ 151 w 496"/>
                <a:gd name="T7" fmla="*/ 376 h 485"/>
                <a:gd name="T8" fmla="*/ 343 w 496"/>
                <a:gd name="T9" fmla="*/ 376 h 485"/>
                <a:gd name="T10" fmla="*/ 385 w 496"/>
                <a:gd name="T11" fmla="*/ 485 h 485"/>
                <a:gd name="T12" fmla="*/ 496 w 496"/>
                <a:gd name="T13" fmla="*/ 485 h 485"/>
                <a:gd name="T14" fmla="*/ 295 w 496"/>
                <a:gd name="T15" fmla="*/ 0 h 485"/>
                <a:gd name="T16" fmla="*/ 201 w 496"/>
                <a:gd name="T17" fmla="*/ 0 h 485"/>
                <a:gd name="T18" fmla="*/ 182 w 496"/>
                <a:gd name="T19" fmla="*/ 284 h 485"/>
                <a:gd name="T20" fmla="*/ 246 w 496"/>
                <a:gd name="T21" fmla="*/ 128 h 485"/>
                <a:gd name="T22" fmla="*/ 309 w 496"/>
                <a:gd name="T23" fmla="*/ 284 h 485"/>
                <a:gd name="T24" fmla="*/ 182 w 496"/>
                <a:gd name="T25" fmla="*/ 2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485">
                  <a:moveTo>
                    <a:pt x="201" y="0"/>
                  </a:moveTo>
                  <a:lnTo>
                    <a:pt x="0" y="485"/>
                  </a:lnTo>
                  <a:lnTo>
                    <a:pt x="109" y="485"/>
                  </a:lnTo>
                  <a:lnTo>
                    <a:pt x="151" y="376"/>
                  </a:lnTo>
                  <a:lnTo>
                    <a:pt x="343" y="376"/>
                  </a:lnTo>
                  <a:lnTo>
                    <a:pt x="385" y="485"/>
                  </a:lnTo>
                  <a:lnTo>
                    <a:pt x="496" y="485"/>
                  </a:lnTo>
                  <a:lnTo>
                    <a:pt x="295" y="0"/>
                  </a:lnTo>
                  <a:lnTo>
                    <a:pt x="201" y="0"/>
                  </a:lnTo>
                  <a:close/>
                  <a:moveTo>
                    <a:pt x="182" y="284"/>
                  </a:moveTo>
                  <a:lnTo>
                    <a:pt x="246" y="128"/>
                  </a:lnTo>
                  <a:lnTo>
                    <a:pt x="309" y="284"/>
                  </a:lnTo>
                  <a:lnTo>
                    <a:pt x="18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gray">
            <a:xfrm>
              <a:off x="5758" y="2232"/>
              <a:ext cx="52" cy="71"/>
            </a:xfrm>
            <a:custGeom>
              <a:avLst/>
              <a:gdLst>
                <a:gd name="T0" fmla="*/ 19 w 22"/>
                <a:gd name="T1" fmla="*/ 15 h 30"/>
                <a:gd name="T2" fmla="*/ 22 w 22"/>
                <a:gd name="T3" fmla="*/ 9 h 30"/>
                <a:gd name="T4" fmla="*/ 19 w 22"/>
                <a:gd name="T5" fmla="*/ 3 h 30"/>
                <a:gd name="T6" fmla="*/ 11 w 22"/>
                <a:gd name="T7" fmla="*/ 0 h 30"/>
                <a:gd name="T8" fmla="*/ 0 w 22"/>
                <a:gd name="T9" fmla="*/ 0 h 30"/>
                <a:gd name="T10" fmla="*/ 0 w 22"/>
                <a:gd name="T11" fmla="*/ 30 h 30"/>
                <a:gd name="T12" fmla="*/ 4 w 22"/>
                <a:gd name="T13" fmla="*/ 30 h 30"/>
                <a:gd name="T14" fmla="*/ 4 w 22"/>
                <a:gd name="T15" fmla="*/ 17 h 30"/>
                <a:gd name="T16" fmla="*/ 9 w 22"/>
                <a:gd name="T17" fmla="*/ 17 h 30"/>
                <a:gd name="T18" fmla="*/ 17 w 22"/>
                <a:gd name="T19" fmla="*/ 30 h 30"/>
                <a:gd name="T20" fmla="*/ 22 w 22"/>
                <a:gd name="T21" fmla="*/ 30 h 30"/>
                <a:gd name="T22" fmla="*/ 14 w 22"/>
                <a:gd name="T23" fmla="*/ 17 h 30"/>
                <a:gd name="T24" fmla="*/ 19 w 22"/>
                <a:gd name="T25" fmla="*/ 15 h 30"/>
                <a:gd name="T26" fmla="*/ 9 w 22"/>
                <a:gd name="T27" fmla="*/ 14 h 30"/>
                <a:gd name="T28" fmla="*/ 4 w 22"/>
                <a:gd name="T29" fmla="*/ 14 h 30"/>
                <a:gd name="T30" fmla="*/ 4 w 22"/>
                <a:gd name="T31" fmla="*/ 4 h 30"/>
                <a:gd name="T32" fmla="*/ 10 w 22"/>
                <a:gd name="T33" fmla="*/ 4 h 30"/>
                <a:gd name="T34" fmla="*/ 13 w 22"/>
                <a:gd name="T35" fmla="*/ 4 h 30"/>
                <a:gd name="T36" fmla="*/ 15 w 22"/>
                <a:gd name="T37" fmla="*/ 5 h 30"/>
                <a:gd name="T38" fmla="*/ 16 w 22"/>
                <a:gd name="T39" fmla="*/ 6 h 30"/>
                <a:gd name="T40" fmla="*/ 17 w 22"/>
                <a:gd name="T41" fmla="*/ 9 h 30"/>
                <a:gd name="T42" fmla="*/ 16 w 22"/>
                <a:gd name="T43" fmla="*/ 12 h 30"/>
                <a:gd name="T44" fmla="*/ 15 w 22"/>
                <a:gd name="T45" fmla="*/ 13 h 30"/>
                <a:gd name="T46" fmla="*/ 12 w 22"/>
                <a:gd name="T47" fmla="*/ 14 h 30"/>
                <a:gd name="T48" fmla="*/ 9 w 22"/>
                <a:gd name="T4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0">
                  <a:moveTo>
                    <a:pt x="19" y="15"/>
                  </a:moveTo>
                  <a:cubicBezTo>
                    <a:pt x="21" y="14"/>
                    <a:pt x="22" y="12"/>
                    <a:pt x="22" y="9"/>
                  </a:cubicBezTo>
                  <a:cubicBezTo>
                    <a:pt x="22" y="6"/>
                    <a:pt x="21" y="4"/>
                    <a:pt x="19" y="3"/>
                  </a:cubicBezTo>
                  <a:cubicBezTo>
                    <a:pt x="17" y="1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6"/>
                    <a:pt x="19" y="15"/>
                  </a:cubicBezTo>
                  <a:close/>
                  <a:moveTo>
                    <a:pt x="9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4" y="13"/>
                    <a:pt x="13" y="13"/>
                    <a:pt x="12" y="14"/>
                  </a:cubicBezTo>
                  <a:cubicBezTo>
                    <a:pt x="11" y="14"/>
                    <a:pt x="10" y="14"/>
                    <a:pt x="9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gray">
            <a:xfrm>
              <a:off x="5720" y="2208"/>
              <a:ext cx="120" cy="121"/>
            </a:xfrm>
            <a:custGeom>
              <a:avLst/>
              <a:gdLst>
                <a:gd name="T0" fmla="*/ 49 w 51"/>
                <a:gd name="T1" fmla="*/ 15 h 51"/>
                <a:gd name="T2" fmla="*/ 44 w 51"/>
                <a:gd name="T3" fmla="*/ 7 h 51"/>
                <a:gd name="T4" fmla="*/ 35 w 51"/>
                <a:gd name="T5" fmla="*/ 2 h 51"/>
                <a:gd name="T6" fmla="*/ 26 w 51"/>
                <a:gd name="T7" fmla="*/ 0 h 51"/>
                <a:gd name="T8" fmla="*/ 16 w 51"/>
                <a:gd name="T9" fmla="*/ 2 h 51"/>
                <a:gd name="T10" fmla="*/ 8 w 51"/>
                <a:gd name="T11" fmla="*/ 7 h 51"/>
                <a:gd name="T12" fmla="*/ 2 w 51"/>
                <a:gd name="T13" fmla="*/ 15 h 51"/>
                <a:gd name="T14" fmla="*/ 0 w 51"/>
                <a:gd name="T15" fmla="*/ 25 h 51"/>
                <a:gd name="T16" fmla="*/ 2 w 51"/>
                <a:gd name="T17" fmla="*/ 35 h 51"/>
                <a:gd name="T18" fmla="*/ 8 w 51"/>
                <a:gd name="T19" fmla="*/ 44 h 51"/>
                <a:gd name="T20" fmla="*/ 16 w 51"/>
                <a:gd name="T21" fmla="*/ 49 h 51"/>
                <a:gd name="T22" fmla="*/ 26 w 51"/>
                <a:gd name="T23" fmla="*/ 51 h 51"/>
                <a:gd name="T24" fmla="*/ 35 w 51"/>
                <a:gd name="T25" fmla="*/ 49 h 51"/>
                <a:gd name="T26" fmla="*/ 44 w 51"/>
                <a:gd name="T27" fmla="*/ 44 h 51"/>
                <a:gd name="T28" fmla="*/ 49 w 51"/>
                <a:gd name="T29" fmla="*/ 35 h 51"/>
                <a:gd name="T30" fmla="*/ 51 w 51"/>
                <a:gd name="T31" fmla="*/ 25 h 51"/>
                <a:gd name="T32" fmla="*/ 49 w 51"/>
                <a:gd name="T33" fmla="*/ 15 h 51"/>
                <a:gd name="T34" fmla="*/ 45 w 51"/>
                <a:gd name="T35" fmla="*/ 34 h 51"/>
                <a:gd name="T36" fmla="*/ 41 w 51"/>
                <a:gd name="T37" fmla="*/ 41 h 51"/>
                <a:gd name="T38" fmla="*/ 34 w 51"/>
                <a:gd name="T39" fmla="*/ 45 h 51"/>
                <a:gd name="T40" fmla="*/ 26 w 51"/>
                <a:gd name="T41" fmla="*/ 47 h 51"/>
                <a:gd name="T42" fmla="*/ 17 w 51"/>
                <a:gd name="T43" fmla="*/ 45 h 51"/>
                <a:gd name="T44" fmla="*/ 11 w 51"/>
                <a:gd name="T45" fmla="*/ 41 h 51"/>
                <a:gd name="T46" fmla="*/ 6 w 51"/>
                <a:gd name="T47" fmla="*/ 34 h 51"/>
                <a:gd name="T48" fmla="*/ 5 w 51"/>
                <a:gd name="T49" fmla="*/ 25 h 51"/>
                <a:gd name="T50" fmla="*/ 6 w 51"/>
                <a:gd name="T51" fmla="*/ 17 h 51"/>
                <a:gd name="T52" fmla="*/ 11 w 51"/>
                <a:gd name="T53" fmla="*/ 10 h 51"/>
                <a:gd name="T54" fmla="*/ 17 w 51"/>
                <a:gd name="T55" fmla="*/ 5 h 51"/>
                <a:gd name="T56" fmla="*/ 26 w 51"/>
                <a:gd name="T57" fmla="*/ 4 h 51"/>
                <a:gd name="T58" fmla="*/ 34 w 51"/>
                <a:gd name="T59" fmla="*/ 5 h 51"/>
                <a:gd name="T60" fmla="*/ 41 w 51"/>
                <a:gd name="T61" fmla="*/ 10 h 51"/>
                <a:gd name="T62" fmla="*/ 45 w 51"/>
                <a:gd name="T63" fmla="*/ 17 h 51"/>
                <a:gd name="T64" fmla="*/ 47 w 51"/>
                <a:gd name="T65" fmla="*/ 25 h 51"/>
                <a:gd name="T66" fmla="*/ 45 w 51"/>
                <a:gd name="T67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1">
                  <a:moveTo>
                    <a:pt x="49" y="15"/>
                  </a:moveTo>
                  <a:cubicBezTo>
                    <a:pt x="48" y="12"/>
                    <a:pt x="46" y="9"/>
                    <a:pt x="44" y="7"/>
                  </a:cubicBezTo>
                  <a:cubicBezTo>
                    <a:pt x="41" y="5"/>
                    <a:pt x="39" y="3"/>
                    <a:pt x="35" y="2"/>
                  </a:cubicBezTo>
                  <a:cubicBezTo>
                    <a:pt x="32" y="0"/>
                    <a:pt x="29" y="0"/>
                    <a:pt x="26" y="0"/>
                  </a:cubicBezTo>
                  <a:cubicBezTo>
                    <a:pt x="22" y="0"/>
                    <a:pt x="19" y="0"/>
                    <a:pt x="16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5" y="9"/>
                    <a:pt x="3" y="12"/>
                    <a:pt x="2" y="15"/>
                  </a:cubicBezTo>
                  <a:cubicBezTo>
                    <a:pt x="1" y="18"/>
                    <a:pt x="0" y="22"/>
                    <a:pt x="0" y="25"/>
                  </a:cubicBezTo>
                  <a:cubicBezTo>
                    <a:pt x="0" y="29"/>
                    <a:pt x="1" y="32"/>
                    <a:pt x="2" y="35"/>
                  </a:cubicBezTo>
                  <a:cubicBezTo>
                    <a:pt x="3" y="39"/>
                    <a:pt x="5" y="41"/>
                    <a:pt x="8" y="44"/>
                  </a:cubicBezTo>
                  <a:cubicBezTo>
                    <a:pt x="10" y="46"/>
                    <a:pt x="13" y="48"/>
                    <a:pt x="16" y="49"/>
                  </a:cubicBezTo>
                  <a:cubicBezTo>
                    <a:pt x="19" y="50"/>
                    <a:pt x="22" y="51"/>
                    <a:pt x="26" y="51"/>
                  </a:cubicBezTo>
                  <a:cubicBezTo>
                    <a:pt x="29" y="51"/>
                    <a:pt x="32" y="50"/>
                    <a:pt x="35" y="49"/>
                  </a:cubicBezTo>
                  <a:cubicBezTo>
                    <a:pt x="39" y="48"/>
                    <a:pt x="41" y="46"/>
                    <a:pt x="44" y="44"/>
                  </a:cubicBezTo>
                  <a:cubicBezTo>
                    <a:pt x="46" y="41"/>
                    <a:pt x="48" y="39"/>
                    <a:pt x="49" y="35"/>
                  </a:cubicBezTo>
                  <a:cubicBezTo>
                    <a:pt x="51" y="32"/>
                    <a:pt x="51" y="29"/>
                    <a:pt x="51" y="25"/>
                  </a:cubicBezTo>
                  <a:cubicBezTo>
                    <a:pt x="51" y="22"/>
                    <a:pt x="51" y="18"/>
                    <a:pt x="49" y="15"/>
                  </a:cubicBezTo>
                  <a:close/>
                  <a:moveTo>
                    <a:pt x="45" y="34"/>
                  </a:moveTo>
                  <a:cubicBezTo>
                    <a:pt x="44" y="37"/>
                    <a:pt x="42" y="39"/>
                    <a:pt x="41" y="41"/>
                  </a:cubicBezTo>
                  <a:cubicBezTo>
                    <a:pt x="39" y="43"/>
                    <a:pt x="36" y="44"/>
                    <a:pt x="34" y="45"/>
                  </a:cubicBezTo>
                  <a:cubicBezTo>
                    <a:pt x="31" y="47"/>
                    <a:pt x="29" y="47"/>
                    <a:pt x="26" y="47"/>
                  </a:cubicBezTo>
                  <a:cubicBezTo>
                    <a:pt x="23" y="47"/>
                    <a:pt x="20" y="47"/>
                    <a:pt x="17" y="45"/>
                  </a:cubicBezTo>
                  <a:cubicBezTo>
                    <a:pt x="15" y="44"/>
                    <a:pt x="12" y="43"/>
                    <a:pt x="11" y="41"/>
                  </a:cubicBezTo>
                  <a:cubicBezTo>
                    <a:pt x="9" y="39"/>
                    <a:pt x="7" y="37"/>
                    <a:pt x="6" y="34"/>
                  </a:cubicBezTo>
                  <a:cubicBezTo>
                    <a:pt x="5" y="31"/>
                    <a:pt x="5" y="28"/>
                    <a:pt x="5" y="25"/>
                  </a:cubicBezTo>
                  <a:cubicBezTo>
                    <a:pt x="5" y="22"/>
                    <a:pt x="5" y="19"/>
                    <a:pt x="6" y="17"/>
                  </a:cubicBezTo>
                  <a:cubicBezTo>
                    <a:pt x="7" y="14"/>
                    <a:pt x="9" y="12"/>
                    <a:pt x="11" y="10"/>
                  </a:cubicBezTo>
                  <a:cubicBezTo>
                    <a:pt x="12" y="8"/>
                    <a:pt x="15" y="6"/>
                    <a:pt x="17" y="5"/>
                  </a:cubicBezTo>
                  <a:cubicBezTo>
                    <a:pt x="20" y="4"/>
                    <a:pt x="23" y="4"/>
                    <a:pt x="26" y="4"/>
                  </a:cubicBezTo>
                  <a:cubicBezTo>
                    <a:pt x="29" y="4"/>
                    <a:pt x="31" y="4"/>
                    <a:pt x="34" y="5"/>
                  </a:cubicBezTo>
                  <a:cubicBezTo>
                    <a:pt x="36" y="6"/>
                    <a:pt x="39" y="8"/>
                    <a:pt x="41" y="10"/>
                  </a:cubicBezTo>
                  <a:cubicBezTo>
                    <a:pt x="42" y="12"/>
                    <a:pt x="44" y="14"/>
                    <a:pt x="45" y="17"/>
                  </a:cubicBezTo>
                  <a:cubicBezTo>
                    <a:pt x="46" y="19"/>
                    <a:pt x="47" y="22"/>
                    <a:pt x="47" y="25"/>
                  </a:cubicBezTo>
                  <a:cubicBezTo>
                    <a:pt x="47" y="28"/>
                    <a:pt x="46" y="31"/>
                    <a:pt x="45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42249" y="8868333"/>
            <a:ext cx="4906171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2015 NetApp, Inc. All rights reserved. NetApp Proprietary – Limited Use Only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2587" y="8852944"/>
            <a:ext cx="26114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chemeClr val="bg2"/>
                </a:solidFill>
              </a:defRPr>
            </a:lvl1pPr>
          </a:lstStyle>
          <a:p>
            <a:fld id="{16AA2537-0790-4789-A16C-397C663A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27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2587" y="4343400"/>
            <a:ext cx="60928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NetApp Logo"/>
          <p:cNvGrpSpPr>
            <a:grpSpLocks noChangeAspect="1"/>
          </p:cNvGrpSpPr>
          <p:nvPr/>
        </p:nvGrpSpPr>
        <p:grpSpPr bwMode="gray">
          <a:xfrm>
            <a:off x="6176473" y="8839201"/>
            <a:ext cx="511222" cy="136854"/>
            <a:chOff x="1841" y="1625"/>
            <a:chExt cx="3997" cy="1070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1841" y="1625"/>
              <a:ext cx="399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gray">
            <a:xfrm>
              <a:off x="1841" y="1625"/>
              <a:ext cx="1148" cy="957"/>
            </a:xfrm>
            <a:custGeom>
              <a:avLst/>
              <a:gdLst>
                <a:gd name="T0" fmla="*/ 0 w 1148"/>
                <a:gd name="T1" fmla="*/ 0 h 957"/>
                <a:gd name="T2" fmla="*/ 0 w 1148"/>
                <a:gd name="T3" fmla="*/ 957 h 957"/>
                <a:gd name="T4" fmla="*/ 447 w 1148"/>
                <a:gd name="T5" fmla="*/ 957 h 957"/>
                <a:gd name="T6" fmla="*/ 447 w 1148"/>
                <a:gd name="T7" fmla="*/ 383 h 957"/>
                <a:gd name="T8" fmla="*/ 702 w 1148"/>
                <a:gd name="T9" fmla="*/ 383 h 957"/>
                <a:gd name="T10" fmla="*/ 702 w 1148"/>
                <a:gd name="T11" fmla="*/ 957 h 957"/>
                <a:gd name="T12" fmla="*/ 1148 w 1148"/>
                <a:gd name="T13" fmla="*/ 957 h 957"/>
                <a:gd name="T14" fmla="*/ 1148 w 1148"/>
                <a:gd name="T15" fmla="*/ 0 h 957"/>
                <a:gd name="T16" fmla="*/ 0 w 1148"/>
                <a:gd name="T17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8" h="957">
                  <a:moveTo>
                    <a:pt x="0" y="0"/>
                  </a:moveTo>
                  <a:lnTo>
                    <a:pt x="0" y="957"/>
                  </a:lnTo>
                  <a:lnTo>
                    <a:pt x="447" y="957"/>
                  </a:lnTo>
                  <a:lnTo>
                    <a:pt x="447" y="383"/>
                  </a:lnTo>
                  <a:lnTo>
                    <a:pt x="702" y="383"/>
                  </a:lnTo>
                  <a:lnTo>
                    <a:pt x="702" y="957"/>
                  </a:lnTo>
                  <a:lnTo>
                    <a:pt x="1148" y="957"/>
                  </a:lnTo>
                  <a:lnTo>
                    <a:pt x="1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gray">
            <a:xfrm>
              <a:off x="3244" y="2097"/>
              <a:ext cx="428" cy="485"/>
            </a:xfrm>
            <a:custGeom>
              <a:avLst/>
              <a:gdLst>
                <a:gd name="T0" fmla="*/ 322 w 428"/>
                <a:gd name="T1" fmla="*/ 300 h 485"/>
                <a:gd name="T2" fmla="*/ 97 w 428"/>
                <a:gd name="T3" fmla="*/ 0 h 485"/>
                <a:gd name="T4" fmla="*/ 0 w 428"/>
                <a:gd name="T5" fmla="*/ 0 h 485"/>
                <a:gd name="T6" fmla="*/ 0 w 428"/>
                <a:gd name="T7" fmla="*/ 485 h 485"/>
                <a:gd name="T8" fmla="*/ 104 w 428"/>
                <a:gd name="T9" fmla="*/ 485 h 485"/>
                <a:gd name="T10" fmla="*/ 104 w 428"/>
                <a:gd name="T11" fmla="*/ 180 h 485"/>
                <a:gd name="T12" fmla="*/ 338 w 428"/>
                <a:gd name="T13" fmla="*/ 485 h 485"/>
                <a:gd name="T14" fmla="*/ 428 w 428"/>
                <a:gd name="T15" fmla="*/ 485 h 485"/>
                <a:gd name="T16" fmla="*/ 428 w 428"/>
                <a:gd name="T17" fmla="*/ 0 h 485"/>
                <a:gd name="T18" fmla="*/ 322 w 428"/>
                <a:gd name="T19" fmla="*/ 0 h 485"/>
                <a:gd name="T20" fmla="*/ 322 w 428"/>
                <a:gd name="T21" fmla="*/ 30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485">
                  <a:moveTo>
                    <a:pt x="322" y="30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104" y="485"/>
                  </a:lnTo>
                  <a:lnTo>
                    <a:pt x="104" y="180"/>
                  </a:lnTo>
                  <a:lnTo>
                    <a:pt x="338" y="485"/>
                  </a:lnTo>
                  <a:lnTo>
                    <a:pt x="428" y="485"/>
                  </a:lnTo>
                  <a:lnTo>
                    <a:pt x="428" y="0"/>
                  </a:lnTo>
                  <a:lnTo>
                    <a:pt x="322" y="0"/>
                  </a:lnTo>
                  <a:lnTo>
                    <a:pt x="322" y="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gray">
            <a:xfrm>
              <a:off x="3721" y="2206"/>
              <a:ext cx="362" cy="385"/>
            </a:xfrm>
            <a:custGeom>
              <a:avLst/>
              <a:gdLst>
                <a:gd name="T0" fmla="*/ 77 w 153"/>
                <a:gd name="T1" fmla="*/ 0 h 163"/>
                <a:gd name="T2" fmla="*/ 0 w 153"/>
                <a:gd name="T3" fmla="*/ 81 h 163"/>
                <a:gd name="T4" fmla="*/ 0 w 153"/>
                <a:gd name="T5" fmla="*/ 82 h 163"/>
                <a:gd name="T6" fmla="*/ 81 w 153"/>
                <a:gd name="T7" fmla="*/ 163 h 163"/>
                <a:gd name="T8" fmla="*/ 145 w 153"/>
                <a:gd name="T9" fmla="*/ 133 h 163"/>
                <a:gd name="T10" fmla="*/ 120 w 153"/>
                <a:gd name="T11" fmla="*/ 111 h 163"/>
                <a:gd name="T12" fmla="*/ 82 w 153"/>
                <a:gd name="T13" fmla="*/ 127 h 163"/>
                <a:gd name="T14" fmla="*/ 44 w 153"/>
                <a:gd name="T15" fmla="*/ 97 h 163"/>
                <a:gd name="T16" fmla="*/ 152 w 153"/>
                <a:gd name="T17" fmla="*/ 97 h 163"/>
                <a:gd name="T18" fmla="*/ 153 w 153"/>
                <a:gd name="T19" fmla="*/ 85 h 163"/>
                <a:gd name="T20" fmla="*/ 77 w 153"/>
                <a:gd name="T21" fmla="*/ 0 h 163"/>
                <a:gd name="T22" fmla="*/ 43 w 153"/>
                <a:gd name="T23" fmla="*/ 69 h 163"/>
                <a:gd name="T24" fmla="*/ 77 w 153"/>
                <a:gd name="T25" fmla="*/ 36 h 163"/>
                <a:gd name="T26" fmla="*/ 110 w 153"/>
                <a:gd name="T27" fmla="*/ 69 h 163"/>
                <a:gd name="T28" fmla="*/ 43 w 153"/>
                <a:gd name="T29" fmla="*/ 6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63">
                  <a:moveTo>
                    <a:pt x="77" y="0"/>
                  </a:moveTo>
                  <a:cubicBezTo>
                    <a:pt x="32" y="0"/>
                    <a:pt x="0" y="37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30"/>
                    <a:pt x="35" y="163"/>
                    <a:pt x="81" y="163"/>
                  </a:cubicBezTo>
                  <a:cubicBezTo>
                    <a:pt x="110" y="163"/>
                    <a:pt x="131" y="152"/>
                    <a:pt x="145" y="133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08" y="122"/>
                    <a:pt x="97" y="127"/>
                    <a:pt x="82" y="127"/>
                  </a:cubicBezTo>
                  <a:cubicBezTo>
                    <a:pt x="62" y="127"/>
                    <a:pt x="48" y="117"/>
                    <a:pt x="44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3" y="93"/>
                    <a:pt x="153" y="88"/>
                    <a:pt x="153" y="85"/>
                  </a:cubicBezTo>
                  <a:cubicBezTo>
                    <a:pt x="153" y="41"/>
                    <a:pt x="129" y="0"/>
                    <a:pt x="77" y="0"/>
                  </a:cubicBezTo>
                  <a:close/>
                  <a:moveTo>
                    <a:pt x="43" y="69"/>
                  </a:moveTo>
                  <a:cubicBezTo>
                    <a:pt x="47" y="49"/>
                    <a:pt x="59" y="36"/>
                    <a:pt x="77" y="36"/>
                  </a:cubicBezTo>
                  <a:cubicBezTo>
                    <a:pt x="96" y="36"/>
                    <a:pt x="107" y="49"/>
                    <a:pt x="11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gray">
            <a:xfrm>
              <a:off x="4104" y="2121"/>
              <a:ext cx="234" cy="468"/>
            </a:xfrm>
            <a:custGeom>
              <a:avLst/>
              <a:gdLst>
                <a:gd name="T0" fmla="*/ 63 w 99"/>
                <a:gd name="T1" fmla="*/ 0 h 198"/>
                <a:gd name="T2" fmla="*/ 18 w 99"/>
                <a:gd name="T3" fmla="*/ 0 h 198"/>
                <a:gd name="T4" fmla="*/ 18 w 99"/>
                <a:gd name="T5" fmla="*/ 39 h 198"/>
                <a:gd name="T6" fmla="*/ 0 w 99"/>
                <a:gd name="T7" fmla="*/ 39 h 198"/>
                <a:gd name="T8" fmla="*/ 0 w 99"/>
                <a:gd name="T9" fmla="*/ 77 h 198"/>
                <a:gd name="T10" fmla="*/ 18 w 99"/>
                <a:gd name="T11" fmla="*/ 77 h 198"/>
                <a:gd name="T12" fmla="*/ 18 w 99"/>
                <a:gd name="T13" fmla="*/ 151 h 198"/>
                <a:gd name="T14" fmla="*/ 64 w 99"/>
                <a:gd name="T15" fmla="*/ 198 h 198"/>
                <a:gd name="T16" fmla="*/ 99 w 99"/>
                <a:gd name="T17" fmla="*/ 189 h 198"/>
                <a:gd name="T18" fmla="*/ 99 w 99"/>
                <a:gd name="T19" fmla="*/ 153 h 198"/>
                <a:gd name="T20" fmla="*/ 77 w 99"/>
                <a:gd name="T21" fmla="*/ 159 h 198"/>
                <a:gd name="T22" fmla="*/ 63 w 99"/>
                <a:gd name="T23" fmla="*/ 144 h 198"/>
                <a:gd name="T24" fmla="*/ 63 w 99"/>
                <a:gd name="T25" fmla="*/ 77 h 198"/>
                <a:gd name="T26" fmla="*/ 99 w 99"/>
                <a:gd name="T27" fmla="*/ 77 h 198"/>
                <a:gd name="T28" fmla="*/ 99 w 99"/>
                <a:gd name="T29" fmla="*/ 39 h 198"/>
                <a:gd name="T30" fmla="*/ 63 w 99"/>
                <a:gd name="T31" fmla="*/ 39 h 198"/>
                <a:gd name="T32" fmla="*/ 63 w 99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98">
                  <a:moveTo>
                    <a:pt x="6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87"/>
                    <a:pt x="37" y="198"/>
                    <a:pt x="64" y="198"/>
                  </a:cubicBezTo>
                  <a:cubicBezTo>
                    <a:pt x="79" y="198"/>
                    <a:pt x="89" y="194"/>
                    <a:pt x="99" y="189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2" y="157"/>
                    <a:pt x="85" y="159"/>
                    <a:pt x="77" y="159"/>
                  </a:cubicBezTo>
                  <a:cubicBezTo>
                    <a:pt x="67" y="159"/>
                    <a:pt x="63" y="154"/>
                    <a:pt x="63" y="14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63" y="39"/>
                    <a:pt x="63" y="39"/>
                    <a:pt x="63" y="39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gray">
            <a:xfrm>
              <a:off x="4886" y="2206"/>
              <a:ext cx="387" cy="487"/>
            </a:xfrm>
            <a:custGeom>
              <a:avLst/>
              <a:gdLst>
                <a:gd name="T0" fmla="*/ 93 w 164"/>
                <a:gd name="T1" fmla="*/ 0 h 206"/>
                <a:gd name="T2" fmla="*/ 44 w 164"/>
                <a:gd name="T3" fmla="*/ 26 h 206"/>
                <a:gd name="T4" fmla="*/ 44 w 164"/>
                <a:gd name="T5" fmla="*/ 3 h 206"/>
                <a:gd name="T6" fmla="*/ 0 w 164"/>
                <a:gd name="T7" fmla="*/ 3 h 206"/>
                <a:gd name="T8" fmla="*/ 0 w 164"/>
                <a:gd name="T9" fmla="*/ 206 h 206"/>
                <a:gd name="T10" fmla="*/ 44 w 164"/>
                <a:gd name="T11" fmla="*/ 206 h 206"/>
                <a:gd name="T12" fmla="*/ 44 w 164"/>
                <a:gd name="T13" fmla="*/ 139 h 206"/>
                <a:gd name="T14" fmla="*/ 93 w 164"/>
                <a:gd name="T15" fmla="*/ 162 h 206"/>
                <a:gd name="T16" fmla="*/ 164 w 164"/>
                <a:gd name="T17" fmla="*/ 81 h 206"/>
                <a:gd name="T18" fmla="*/ 164 w 164"/>
                <a:gd name="T19" fmla="*/ 81 h 206"/>
                <a:gd name="T20" fmla="*/ 93 w 164"/>
                <a:gd name="T21" fmla="*/ 0 h 206"/>
                <a:gd name="T22" fmla="*/ 120 w 164"/>
                <a:gd name="T23" fmla="*/ 81 h 206"/>
                <a:gd name="T24" fmla="*/ 81 w 164"/>
                <a:gd name="T25" fmla="*/ 124 h 206"/>
                <a:gd name="T26" fmla="*/ 44 w 164"/>
                <a:gd name="T27" fmla="*/ 81 h 206"/>
                <a:gd name="T28" fmla="*/ 44 w 164"/>
                <a:gd name="T29" fmla="*/ 81 h 206"/>
                <a:gd name="T30" fmla="*/ 81 w 164"/>
                <a:gd name="T31" fmla="*/ 38 h 206"/>
                <a:gd name="T32" fmla="*/ 120 w 164"/>
                <a:gd name="T33" fmla="*/ 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06">
                  <a:moveTo>
                    <a:pt x="93" y="0"/>
                  </a:moveTo>
                  <a:cubicBezTo>
                    <a:pt x="70" y="0"/>
                    <a:pt x="55" y="11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55" y="151"/>
                    <a:pt x="69" y="162"/>
                    <a:pt x="93" y="162"/>
                  </a:cubicBezTo>
                  <a:cubicBezTo>
                    <a:pt x="130" y="162"/>
                    <a:pt x="164" y="133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29"/>
                    <a:pt x="129" y="0"/>
                    <a:pt x="93" y="0"/>
                  </a:cubicBezTo>
                  <a:close/>
                  <a:moveTo>
                    <a:pt x="120" y="81"/>
                  </a:moveTo>
                  <a:cubicBezTo>
                    <a:pt x="120" y="108"/>
                    <a:pt x="102" y="124"/>
                    <a:pt x="81" y="124"/>
                  </a:cubicBezTo>
                  <a:cubicBezTo>
                    <a:pt x="61" y="124"/>
                    <a:pt x="44" y="107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55"/>
                    <a:pt x="61" y="38"/>
                    <a:pt x="81" y="38"/>
                  </a:cubicBezTo>
                  <a:cubicBezTo>
                    <a:pt x="102" y="38"/>
                    <a:pt x="120" y="55"/>
                    <a:pt x="120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gray">
            <a:xfrm>
              <a:off x="5316" y="2206"/>
              <a:ext cx="385" cy="487"/>
            </a:xfrm>
            <a:custGeom>
              <a:avLst/>
              <a:gdLst>
                <a:gd name="T0" fmla="*/ 92 w 163"/>
                <a:gd name="T1" fmla="*/ 0 h 206"/>
                <a:gd name="T2" fmla="*/ 44 w 163"/>
                <a:gd name="T3" fmla="*/ 26 h 206"/>
                <a:gd name="T4" fmla="*/ 44 w 163"/>
                <a:gd name="T5" fmla="*/ 3 h 206"/>
                <a:gd name="T6" fmla="*/ 0 w 163"/>
                <a:gd name="T7" fmla="*/ 3 h 206"/>
                <a:gd name="T8" fmla="*/ 0 w 163"/>
                <a:gd name="T9" fmla="*/ 206 h 206"/>
                <a:gd name="T10" fmla="*/ 44 w 163"/>
                <a:gd name="T11" fmla="*/ 206 h 206"/>
                <a:gd name="T12" fmla="*/ 44 w 163"/>
                <a:gd name="T13" fmla="*/ 139 h 206"/>
                <a:gd name="T14" fmla="*/ 92 w 163"/>
                <a:gd name="T15" fmla="*/ 162 h 206"/>
                <a:gd name="T16" fmla="*/ 163 w 163"/>
                <a:gd name="T17" fmla="*/ 81 h 206"/>
                <a:gd name="T18" fmla="*/ 163 w 163"/>
                <a:gd name="T19" fmla="*/ 81 h 206"/>
                <a:gd name="T20" fmla="*/ 92 w 163"/>
                <a:gd name="T21" fmla="*/ 0 h 206"/>
                <a:gd name="T22" fmla="*/ 119 w 163"/>
                <a:gd name="T23" fmla="*/ 81 h 206"/>
                <a:gd name="T24" fmla="*/ 81 w 163"/>
                <a:gd name="T25" fmla="*/ 124 h 206"/>
                <a:gd name="T26" fmla="*/ 43 w 163"/>
                <a:gd name="T27" fmla="*/ 81 h 206"/>
                <a:gd name="T28" fmla="*/ 43 w 163"/>
                <a:gd name="T29" fmla="*/ 81 h 206"/>
                <a:gd name="T30" fmla="*/ 81 w 163"/>
                <a:gd name="T31" fmla="*/ 38 h 206"/>
                <a:gd name="T32" fmla="*/ 119 w 163"/>
                <a:gd name="T33" fmla="*/ 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6">
                  <a:moveTo>
                    <a:pt x="92" y="0"/>
                  </a:moveTo>
                  <a:cubicBezTo>
                    <a:pt x="69" y="0"/>
                    <a:pt x="55" y="11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54" y="151"/>
                    <a:pt x="69" y="162"/>
                    <a:pt x="92" y="162"/>
                  </a:cubicBezTo>
                  <a:cubicBezTo>
                    <a:pt x="129" y="162"/>
                    <a:pt x="163" y="133"/>
                    <a:pt x="163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29"/>
                    <a:pt x="129" y="0"/>
                    <a:pt x="92" y="0"/>
                  </a:cubicBezTo>
                  <a:close/>
                  <a:moveTo>
                    <a:pt x="119" y="81"/>
                  </a:moveTo>
                  <a:cubicBezTo>
                    <a:pt x="119" y="108"/>
                    <a:pt x="102" y="124"/>
                    <a:pt x="81" y="124"/>
                  </a:cubicBezTo>
                  <a:cubicBezTo>
                    <a:pt x="60" y="124"/>
                    <a:pt x="43" y="107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55"/>
                    <a:pt x="60" y="38"/>
                    <a:pt x="81" y="38"/>
                  </a:cubicBezTo>
                  <a:cubicBezTo>
                    <a:pt x="102" y="38"/>
                    <a:pt x="119" y="55"/>
                    <a:pt x="119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gray">
            <a:xfrm>
              <a:off x="4364" y="2097"/>
              <a:ext cx="496" cy="485"/>
            </a:xfrm>
            <a:custGeom>
              <a:avLst/>
              <a:gdLst>
                <a:gd name="T0" fmla="*/ 201 w 496"/>
                <a:gd name="T1" fmla="*/ 0 h 485"/>
                <a:gd name="T2" fmla="*/ 0 w 496"/>
                <a:gd name="T3" fmla="*/ 485 h 485"/>
                <a:gd name="T4" fmla="*/ 109 w 496"/>
                <a:gd name="T5" fmla="*/ 485 h 485"/>
                <a:gd name="T6" fmla="*/ 151 w 496"/>
                <a:gd name="T7" fmla="*/ 376 h 485"/>
                <a:gd name="T8" fmla="*/ 343 w 496"/>
                <a:gd name="T9" fmla="*/ 376 h 485"/>
                <a:gd name="T10" fmla="*/ 385 w 496"/>
                <a:gd name="T11" fmla="*/ 485 h 485"/>
                <a:gd name="T12" fmla="*/ 496 w 496"/>
                <a:gd name="T13" fmla="*/ 485 h 485"/>
                <a:gd name="T14" fmla="*/ 295 w 496"/>
                <a:gd name="T15" fmla="*/ 0 h 485"/>
                <a:gd name="T16" fmla="*/ 201 w 496"/>
                <a:gd name="T17" fmla="*/ 0 h 485"/>
                <a:gd name="T18" fmla="*/ 182 w 496"/>
                <a:gd name="T19" fmla="*/ 284 h 485"/>
                <a:gd name="T20" fmla="*/ 246 w 496"/>
                <a:gd name="T21" fmla="*/ 128 h 485"/>
                <a:gd name="T22" fmla="*/ 309 w 496"/>
                <a:gd name="T23" fmla="*/ 284 h 485"/>
                <a:gd name="T24" fmla="*/ 182 w 496"/>
                <a:gd name="T25" fmla="*/ 2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485">
                  <a:moveTo>
                    <a:pt x="201" y="0"/>
                  </a:moveTo>
                  <a:lnTo>
                    <a:pt x="0" y="485"/>
                  </a:lnTo>
                  <a:lnTo>
                    <a:pt x="109" y="485"/>
                  </a:lnTo>
                  <a:lnTo>
                    <a:pt x="151" y="376"/>
                  </a:lnTo>
                  <a:lnTo>
                    <a:pt x="343" y="376"/>
                  </a:lnTo>
                  <a:lnTo>
                    <a:pt x="385" y="485"/>
                  </a:lnTo>
                  <a:lnTo>
                    <a:pt x="496" y="485"/>
                  </a:lnTo>
                  <a:lnTo>
                    <a:pt x="295" y="0"/>
                  </a:lnTo>
                  <a:lnTo>
                    <a:pt x="201" y="0"/>
                  </a:lnTo>
                  <a:close/>
                  <a:moveTo>
                    <a:pt x="182" y="284"/>
                  </a:moveTo>
                  <a:lnTo>
                    <a:pt x="246" y="128"/>
                  </a:lnTo>
                  <a:lnTo>
                    <a:pt x="309" y="284"/>
                  </a:lnTo>
                  <a:lnTo>
                    <a:pt x="18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gray">
            <a:xfrm>
              <a:off x="5758" y="2232"/>
              <a:ext cx="52" cy="71"/>
            </a:xfrm>
            <a:custGeom>
              <a:avLst/>
              <a:gdLst>
                <a:gd name="T0" fmla="*/ 19 w 22"/>
                <a:gd name="T1" fmla="*/ 15 h 30"/>
                <a:gd name="T2" fmla="*/ 22 w 22"/>
                <a:gd name="T3" fmla="*/ 9 h 30"/>
                <a:gd name="T4" fmla="*/ 19 w 22"/>
                <a:gd name="T5" fmla="*/ 3 h 30"/>
                <a:gd name="T6" fmla="*/ 11 w 22"/>
                <a:gd name="T7" fmla="*/ 0 h 30"/>
                <a:gd name="T8" fmla="*/ 0 w 22"/>
                <a:gd name="T9" fmla="*/ 0 h 30"/>
                <a:gd name="T10" fmla="*/ 0 w 22"/>
                <a:gd name="T11" fmla="*/ 30 h 30"/>
                <a:gd name="T12" fmla="*/ 4 w 22"/>
                <a:gd name="T13" fmla="*/ 30 h 30"/>
                <a:gd name="T14" fmla="*/ 4 w 22"/>
                <a:gd name="T15" fmla="*/ 17 h 30"/>
                <a:gd name="T16" fmla="*/ 9 w 22"/>
                <a:gd name="T17" fmla="*/ 17 h 30"/>
                <a:gd name="T18" fmla="*/ 17 w 22"/>
                <a:gd name="T19" fmla="*/ 30 h 30"/>
                <a:gd name="T20" fmla="*/ 22 w 22"/>
                <a:gd name="T21" fmla="*/ 30 h 30"/>
                <a:gd name="T22" fmla="*/ 14 w 22"/>
                <a:gd name="T23" fmla="*/ 17 h 30"/>
                <a:gd name="T24" fmla="*/ 19 w 22"/>
                <a:gd name="T25" fmla="*/ 15 h 30"/>
                <a:gd name="T26" fmla="*/ 9 w 22"/>
                <a:gd name="T27" fmla="*/ 14 h 30"/>
                <a:gd name="T28" fmla="*/ 4 w 22"/>
                <a:gd name="T29" fmla="*/ 14 h 30"/>
                <a:gd name="T30" fmla="*/ 4 w 22"/>
                <a:gd name="T31" fmla="*/ 4 h 30"/>
                <a:gd name="T32" fmla="*/ 10 w 22"/>
                <a:gd name="T33" fmla="*/ 4 h 30"/>
                <a:gd name="T34" fmla="*/ 13 w 22"/>
                <a:gd name="T35" fmla="*/ 4 h 30"/>
                <a:gd name="T36" fmla="*/ 15 w 22"/>
                <a:gd name="T37" fmla="*/ 5 h 30"/>
                <a:gd name="T38" fmla="*/ 16 w 22"/>
                <a:gd name="T39" fmla="*/ 6 h 30"/>
                <a:gd name="T40" fmla="*/ 17 w 22"/>
                <a:gd name="T41" fmla="*/ 9 h 30"/>
                <a:gd name="T42" fmla="*/ 16 w 22"/>
                <a:gd name="T43" fmla="*/ 12 h 30"/>
                <a:gd name="T44" fmla="*/ 15 w 22"/>
                <a:gd name="T45" fmla="*/ 13 h 30"/>
                <a:gd name="T46" fmla="*/ 12 w 22"/>
                <a:gd name="T47" fmla="*/ 14 h 30"/>
                <a:gd name="T48" fmla="*/ 9 w 22"/>
                <a:gd name="T4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0">
                  <a:moveTo>
                    <a:pt x="19" y="15"/>
                  </a:moveTo>
                  <a:cubicBezTo>
                    <a:pt x="21" y="14"/>
                    <a:pt x="22" y="12"/>
                    <a:pt x="22" y="9"/>
                  </a:cubicBezTo>
                  <a:cubicBezTo>
                    <a:pt x="22" y="6"/>
                    <a:pt x="21" y="4"/>
                    <a:pt x="19" y="3"/>
                  </a:cubicBezTo>
                  <a:cubicBezTo>
                    <a:pt x="17" y="1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6"/>
                    <a:pt x="19" y="15"/>
                  </a:cubicBezTo>
                  <a:close/>
                  <a:moveTo>
                    <a:pt x="9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4" y="13"/>
                    <a:pt x="13" y="13"/>
                    <a:pt x="12" y="14"/>
                  </a:cubicBezTo>
                  <a:cubicBezTo>
                    <a:pt x="11" y="14"/>
                    <a:pt x="10" y="14"/>
                    <a:pt x="9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gray">
            <a:xfrm>
              <a:off x="5720" y="2208"/>
              <a:ext cx="120" cy="121"/>
            </a:xfrm>
            <a:custGeom>
              <a:avLst/>
              <a:gdLst>
                <a:gd name="T0" fmla="*/ 49 w 51"/>
                <a:gd name="T1" fmla="*/ 15 h 51"/>
                <a:gd name="T2" fmla="*/ 44 w 51"/>
                <a:gd name="T3" fmla="*/ 7 h 51"/>
                <a:gd name="T4" fmla="*/ 35 w 51"/>
                <a:gd name="T5" fmla="*/ 2 h 51"/>
                <a:gd name="T6" fmla="*/ 26 w 51"/>
                <a:gd name="T7" fmla="*/ 0 h 51"/>
                <a:gd name="T8" fmla="*/ 16 w 51"/>
                <a:gd name="T9" fmla="*/ 2 h 51"/>
                <a:gd name="T10" fmla="*/ 8 w 51"/>
                <a:gd name="T11" fmla="*/ 7 h 51"/>
                <a:gd name="T12" fmla="*/ 2 w 51"/>
                <a:gd name="T13" fmla="*/ 15 h 51"/>
                <a:gd name="T14" fmla="*/ 0 w 51"/>
                <a:gd name="T15" fmla="*/ 25 h 51"/>
                <a:gd name="T16" fmla="*/ 2 w 51"/>
                <a:gd name="T17" fmla="*/ 35 h 51"/>
                <a:gd name="T18" fmla="*/ 8 w 51"/>
                <a:gd name="T19" fmla="*/ 44 h 51"/>
                <a:gd name="T20" fmla="*/ 16 w 51"/>
                <a:gd name="T21" fmla="*/ 49 h 51"/>
                <a:gd name="T22" fmla="*/ 26 w 51"/>
                <a:gd name="T23" fmla="*/ 51 h 51"/>
                <a:gd name="T24" fmla="*/ 35 w 51"/>
                <a:gd name="T25" fmla="*/ 49 h 51"/>
                <a:gd name="T26" fmla="*/ 44 w 51"/>
                <a:gd name="T27" fmla="*/ 44 h 51"/>
                <a:gd name="T28" fmla="*/ 49 w 51"/>
                <a:gd name="T29" fmla="*/ 35 h 51"/>
                <a:gd name="T30" fmla="*/ 51 w 51"/>
                <a:gd name="T31" fmla="*/ 25 h 51"/>
                <a:gd name="T32" fmla="*/ 49 w 51"/>
                <a:gd name="T33" fmla="*/ 15 h 51"/>
                <a:gd name="T34" fmla="*/ 45 w 51"/>
                <a:gd name="T35" fmla="*/ 34 h 51"/>
                <a:gd name="T36" fmla="*/ 41 w 51"/>
                <a:gd name="T37" fmla="*/ 41 h 51"/>
                <a:gd name="T38" fmla="*/ 34 w 51"/>
                <a:gd name="T39" fmla="*/ 45 h 51"/>
                <a:gd name="T40" fmla="*/ 26 w 51"/>
                <a:gd name="T41" fmla="*/ 47 h 51"/>
                <a:gd name="T42" fmla="*/ 17 w 51"/>
                <a:gd name="T43" fmla="*/ 45 h 51"/>
                <a:gd name="T44" fmla="*/ 11 w 51"/>
                <a:gd name="T45" fmla="*/ 41 h 51"/>
                <a:gd name="T46" fmla="*/ 6 w 51"/>
                <a:gd name="T47" fmla="*/ 34 h 51"/>
                <a:gd name="T48" fmla="*/ 5 w 51"/>
                <a:gd name="T49" fmla="*/ 25 h 51"/>
                <a:gd name="T50" fmla="*/ 6 w 51"/>
                <a:gd name="T51" fmla="*/ 17 h 51"/>
                <a:gd name="T52" fmla="*/ 11 w 51"/>
                <a:gd name="T53" fmla="*/ 10 h 51"/>
                <a:gd name="T54" fmla="*/ 17 w 51"/>
                <a:gd name="T55" fmla="*/ 5 h 51"/>
                <a:gd name="T56" fmla="*/ 26 w 51"/>
                <a:gd name="T57" fmla="*/ 4 h 51"/>
                <a:gd name="T58" fmla="*/ 34 w 51"/>
                <a:gd name="T59" fmla="*/ 5 h 51"/>
                <a:gd name="T60" fmla="*/ 41 w 51"/>
                <a:gd name="T61" fmla="*/ 10 h 51"/>
                <a:gd name="T62" fmla="*/ 45 w 51"/>
                <a:gd name="T63" fmla="*/ 17 h 51"/>
                <a:gd name="T64" fmla="*/ 47 w 51"/>
                <a:gd name="T65" fmla="*/ 25 h 51"/>
                <a:gd name="T66" fmla="*/ 45 w 51"/>
                <a:gd name="T67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1">
                  <a:moveTo>
                    <a:pt x="49" y="15"/>
                  </a:moveTo>
                  <a:cubicBezTo>
                    <a:pt x="48" y="12"/>
                    <a:pt x="46" y="9"/>
                    <a:pt x="44" y="7"/>
                  </a:cubicBezTo>
                  <a:cubicBezTo>
                    <a:pt x="41" y="5"/>
                    <a:pt x="39" y="3"/>
                    <a:pt x="35" y="2"/>
                  </a:cubicBezTo>
                  <a:cubicBezTo>
                    <a:pt x="32" y="0"/>
                    <a:pt x="29" y="0"/>
                    <a:pt x="26" y="0"/>
                  </a:cubicBezTo>
                  <a:cubicBezTo>
                    <a:pt x="22" y="0"/>
                    <a:pt x="19" y="0"/>
                    <a:pt x="16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5" y="9"/>
                    <a:pt x="3" y="12"/>
                    <a:pt x="2" y="15"/>
                  </a:cubicBezTo>
                  <a:cubicBezTo>
                    <a:pt x="1" y="18"/>
                    <a:pt x="0" y="22"/>
                    <a:pt x="0" y="25"/>
                  </a:cubicBezTo>
                  <a:cubicBezTo>
                    <a:pt x="0" y="29"/>
                    <a:pt x="1" y="32"/>
                    <a:pt x="2" y="35"/>
                  </a:cubicBezTo>
                  <a:cubicBezTo>
                    <a:pt x="3" y="39"/>
                    <a:pt x="5" y="41"/>
                    <a:pt x="8" y="44"/>
                  </a:cubicBezTo>
                  <a:cubicBezTo>
                    <a:pt x="10" y="46"/>
                    <a:pt x="13" y="48"/>
                    <a:pt x="16" y="49"/>
                  </a:cubicBezTo>
                  <a:cubicBezTo>
                    <a:pt x="19" y="50"/>
                    <a:pt x="22" y="51"/>
                    <a:pt x="26" y="51"/>
                  </a:cubicBezTo>
                  <a:cubicBezTo>
                    <a:pt x="29" y="51"/>
                    <a:pt x="32" y="50"/>
                    <a:pt x="35" y="49"/>
                  </a:cubicBezTo>
                  <a:cubicBezTo>
                    <a:pt x="39" y="48"/>
                    <a:pt x="41" y="46"/>
                    <a:pt x="44" y="44"/>
                  </a:cubicBezTo>
                  <a:cubicBezTo>
                    <a:pt x="46" y="41"/>
                    <a:pt x="48" y="39"/>
                    <a:pt x="49" y="35"/>
                  </a:cubicBezTo>
                  <a:cubicBezTo>
                    <a:pt x="51" y="32"/>
                    <a:pt x="51" y="29"/>
                    <a:pt x="51" y="25"/>
                  </a:cubicBezTo>
                  <a:cubicBezTo>
                    <a:pt x="51" y="22"/>
                    <a:pt x="51" y="18"/>
                    <a:pt x="49" y="15"/>
                  </a:cubicBezTo>
                  <a:close/>
                  <a:moveTo>
                    <a:pt x="45" y="34"/>
                  </a:moveTo>
                  <a:cubicBezTo>
                    <a:pt x="44" y="37"/>
                    <a:pt x="42" y="39"/>
                    <a:pt x="41" y="41"/>
                  </a:cubicBezTo>
                  <a:cubicBezTo>
                    <a:pt x="39" y="43"/>
                    <a:pt x="36" y="44"/>
                    <a:pt x="34" y="45"/>
                  </a:cubicBezTo>
                  <a:cubicBezTo>
                    <a:pt x="31" y="47"/>
                    <a:pt x="29" y="47"/>
                    <a:pt x="26" y="47"/>
                  </a:cubicBezTo>
                  <a:cubicBezTo>
                    <a:pt x="23" y="47"/>
                    <a:pt x="20" y="47"/>
                    <a:pt x="17" y="45"/>
                  </a:cubicBezTo>
                  <a:cubicBezTo>
                    <a:pt x="15" y="44"/>
                    <a:pt x="12" y="43"/>
                    <a:pt x="11" y="41"/>
                  </a:cubicBezTo>
                  <a:cubicBezTo>
                    <a:pt x="9" y="39"/>
                    <a:pt x="7" y="37"/>
                    <a:pt x="6" y="34"/>
                  </a:cubicBezTo>
                  <a:cubicBezTo>
                    <a:pt x="5" y="31"/>
                    <a:pt x="5" y="28"/>
                    <a:pt x="5" y="25"/>
                  </a:cubicBezTo>
                  <a:cubicBezTo>
                    <a:pt x="5" y="22"/>
                    <a:pt x="5" y="19"/>
                    <a:pt x="6" y="17"/>
                  </a:cubicBezTo>
                  <a:cubicBezTo>
                    <a:pt x="7" y="14"/>
                    <a:pt x="9" y="12"/>
                    <a:pt x="11" y="10"/>
                  </a:cubicBezTo>
                  <a:cubicBezTo>
                    <a:pt x="12" y="8"/>
                    <a:pt x="15" y="6"/>
                    <a:pt x="17" y="5"/>
                  </a:cubicBezTo>
                  <a:cubicBezTo>
                    <a:pt x="20" y="4"/>
                    <a:pt x="23" y="4"/>
                    <a:pt x="26" y="4"/>
                  </a:cubicBezTo>
                  <a:cubicBezTo>
                    <a:pt x="29" y="4"/>
                    <a:pt x="31" y="4"/>
                    <a:pt x="34" y="5"/>
                  </a:cubicBezTo>
                  <a:cubicBezTo>
                    <a:pt x="36" y="6"/>
                    <a:pt x="39" y="8"/>
                    <a:pt x="41" y="10"/>
                  </a:cubicBezTo>
                  <a:cubicBezTo>
                    <a:pt x="42" y="12"/>
                    <a:pt x="44" y="14"/>
                    <a:pt x="45" y="17"/>
                  </a:cubicBezTo>
                  <a:cubicBezTo>
                    <a:pt x="46" y="19"/>
                    <a:pt x="47" y="22"/>
                    <a:pt x="47" y="25"/>
                  </a:cubicBezTo>
                  <a:cubicBezTo>
                    <a:pt x="47" y="28"/>
                    <a:pt x="46" y="31"/>
                    <a:pt x="45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742249" y="8868333"/>
            <a:ext cx="4906171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2015 NetApp, Inc. All rights reserved. NetApp Proprietary – Limited Use Only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2587" y="8852944"/>
            <a:ext cx="26114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chemeClr val="bg2"/>
                </a:solidFill>
              </a:defRPr>
            </a:lvl1pPr>
          </a:lstStyle>
          <a:p>
            <a:fld id="{16AA2537-0790-4789-A16C-397C663A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21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15216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14401" indent="-114401" algn="l" defTabSz="915216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28804" indent="-114401" algn="l" defTabSz="915216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43205" indent="-114401" algn="l" defTabSz="915216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57608" indent="-114401" algn="l" defTabSz="915216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8038" algn="l" defTabSz="915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5646" algn="l" defTabSz="915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3253" algn="l" defTabSz="915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0861" algn="l" defTabSz="915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8783" y="8857094"/>
            <a:ext cx="457992" cy="107722"/>
          </a:xfrm>
          <a:prstGeom prst="rect">
            <a:avLst/>
          </a:prstGeom>
        </p:spPr>
        <p:txBody>
          <a:bodyPr/>
          <a:lstStyle/>
          <a:p>
            <a:fld id="{287E92EA-A48B-4493-B05B-7F0FA780D791}" type="datetime1">
              <a:rPr lang="en-US" sz="700" smtClean="0">
                <a:solidFill>
                  <a:schemeClr val="bg2"/>
                </a:solidFill>
              </a:rPr>
              <a:t>2/1/2018</a:t>
            </a:fld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320" y="8855392"/>
            <a:ext cx="2113755" cy="107722"/>
          </a:xfrm>
          <a:prstGeom prst="rect">
            <a:avLst/>
          </a:prstGeom>
        </p:spPr>
        <p:txBody>
          <a:bodyPr/>
          <a:lstStyle/>
          <a:p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484" y="8855392"/>
            <a:ext cx="227012" cy="107722"/>
          </a:xfrm>
          <a:prstGeom prst="rect">
            <a:avLst/>
          </a:prstGeom>
        </p:spPr>
        <p:txBody>
          <a:bodyPr/>
          <a:lstStyle/>
          <a:p>
            <a:fld id="{2FDC03B3-C813-4740-AC54-1DFF1500E310}" type="slidenum">
              <a:rPr lang="en-US" sz="700" smtClean="0">
                <a:solidFill>
                  <a:schemeClr val="bg2"/>
                </a:solidFill>
              </a:rPr>
              <a:pPr/>
              <a:t>1</a:t>
            </a:fld>
            <a:r>
              <a:rPr lang="en-US" sz="700" dirty="0">
                <a:solidFill>
                  <a:schemeClr val="bg2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3883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gray">
          <a:xfrm>
            <a:off x="2" y="2"/>
            <a:ext cx="3059114" cy="681227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42011" y="2470905"/>
            <a:ext cx="8367403" cy="1470025"/>
          </a:xfrm>
        </p:spPr>
        <p:txBody>
          <a:bodyPr wrap="square" lIns="91521" tIns="45761" rIns="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 bwMode="gray">
          <a:xfrm>
            <a:off x="3442011" y="3988552"/>
            <a:ext cx="8367403" cy="2009781"/>
          </a:xfrm>
        </p:spPr>
        <p:txBody>
          <a:bodyPr wrap="square" lIns="91521" tIns="45761" rIns="0" bIns="45761">
            <a:noAutofit/>
          </a:bodyPr>
          <a:lstStyle>
            <a:lvl1pPr marL="0" indent="0">
              <a:lnSpc>
                <a:spcPct val="85000"/>
              </a:lnSpc>
              <a:spcAft>
                <a:spcPts val="1601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bg2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Rectangle 65"/>
          <p:cNvSpPr/>
          <p:nvPr userDrawn="1"/>
        </p:nvSpPr>
        <p:spPr bwMode="gray">
          <a:xfrm>
            <a:off x="2998696" y="1"/>
            <a:ext cx="121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21" tIns="45761" rIns="91521" bIns="45761"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0"/>
            <a:ext cx="12188825" cy="6863861"/>
            <a:chOff x="0" y="0"/>
            <a:chExt cx="9144000" cy="6863861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905256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5400000">
              <a:off x="4526280" y="-4526279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5400000">
              <a:off x="4526280" y="2246141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NetApp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19" y="2202092"/>
            <a:ext cx="2172878" cy="2453819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352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67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2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 bwMode="gray">
          <a:xfrm>
            <a:off x="374652" y="1733424"/>
            <a:ext cx="5569599" cy="2091765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gradFill flip="none" rotWithShape="1">
              <a:gsLst>
                <a:gs pos="100000">
                  <a:schemeClr val="bg1">
                    <a:alpha val="9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521" tIns="45761" rIns="91521" bIns="45761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Font typeface="Wingdings" pitchFamily="2" charset="2"/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 bwMode="gray">
          <a:xfrm>
            <a:off x="374652" y="4121711"/>
            <a:ext cx="5569599" cy="2091764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gradFill flip="none" rotWithShape="1">
              <a:gsLst>
                <a:gs pos="100000">
                  <a:schemeClr val="bg1">
                    <a:alpha val="9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521" tIns="45761" rIns="91521" bIns="45761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84BD00"/>
              </a:buClr>
              <a:buFont typeface="Wingdings" pitchFamily="2" charset="2"/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963" y="240329"/>
            <a:ext cx="11429272" cy="904795"/>
          </a:xfrm>
        </p:spPr>
        <p:txBody>
          <a:bodyPr wrap="square" lIns="91521" tIns="45761" rIns="91521" bIns="45761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4" name="Content Placeholder 3"/>
          <p:cNvSpPr>
            <a:spLocks noGrp="1"/>
          </p:cNvSpPr>
          <p:nvPr>
            <p:ph sz="quarter" idx="14"/>
          </p:nvPr>
        </p:nvSpPr>
        <p:spPr>
          <a:xfrm>
            <a:off x="6240638" y="1733551"/>
            <a:ext cx="5563541" cy="4479925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1pPr>
            <a:lvl2pPr marL="170014" indent="-17001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346383" indent="-176370">
              <a:buFont typeface="Wingdings" panose="05000000000000000000" pitchFamily="2" charset="2"/>
              <a:buChar char="§"/>
              <a:defRPr/>
            </a:lvl3pPr>
            <a:lvl4pPr marL="575187" indent="-228804">
              <a:buFont typeface="Wingdings" panose="05000000000000000000" pitchFamily="2" charset="2"/>
              <a:buChar char="§"/>
              <a:defRPr/>
            </a:lvl4pPr>
            <a:lvl5pPr marL="803991" indent="-22880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3" name="Content Placeholder 39"/>
          <p:cNvSpPr>
            <a:spLocks noGrp="1"/>
          </p:cNvSpPr>
          <p:nvPr>
            <p:ph sz="quarter" idx="20"/>
          </p:nvPr>
        </p:nvSpPr>
        <p:spPr bwMode="gray">
          <a:xfrm>
            <a:off x="493526" y="1852295"/>
            <a:ext cx="3354578" cy="1854020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1pPr>
            <a:lvl2pPr marL="170014" indent="-170014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46383" indent="-176370">
              <a:buFont typeface="Wingdings" panose="05000000000000000000" pitchFamily="2" charset="2"/>
              <a:buChar char="§"/>
              <a:defRPr sz="1200"/>
            </a:lvl3pPr>
            <a:lvl4pPr marL="516398" indent="-170014">
              <a:buFont typeface="Wingdings" panose="05000000000000000000" pitchFamily="2" charset="2"/>
              <a:buChar char="§"/>
              <a:defRPr sz="1100"/>
            </a:lvl4pPr>
            <a:lvl5pPr marL="686412" indent="-170014"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0022" y="1852295"/>
            <a:ext cx="1855357" cy="18553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521" tIns="45761" rIns="91521" bIns="45761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15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4090991" y="1970499"/>
            <a:ext cx="1615517" cy="1617613"/>
          </a:xfrm>
        </p:spPr>
        <p:txBody>
          <a:bodyPr wrap="square" lIns="91521" tIns="45761" rIns="91521" bIns="45761">
            <a:noAutofit/>
          </a:bodyPr>
          <a:lstStyle>
            <a:lvl1pPr marL="0" indent="0" algn="ctr">
              <a:lnSpc>
                <a:spcPct val="85000"/>
              </a:lnSpc>
              <a:buFontTx/>
              <a:buNone/>
              <a:defRPr sz="11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LOGO, OR USE PLACEHOLDER TO ALIGN LOGO.</a:t>
            </a:r>
          </a:p>
        </p:txBody>
      </p:sp>
      <p:sp>
        <p:nvSpPr>
          <p:cNvPr id="92" name="Content Placeholder 39"/>
          <p:cNvSpPr>
            <a:spLocks noGrp="1"/>
          </p:cNvSpPr>
          <p:nvPr>
            <p:ph sz="quarter" idx="23"/>
          </p:nvPr>
        </p:nvSpPr>
        <p:spPr bwMode="gray">
          <a:xfrm>
            <a:off x="493523" y="4240583"/>
            <a:ext cx="5331855" cy="1854020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1pPr>
            <a:lvl2pPr marL="170014" indent="-170014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46383" indent="-176370">
              <a:buFont typeface="Wingdings" panose="05000000000000000000" pitchFamily="2" charset="2"/>
              <a:buChar char="§"/>
              <a:defRPr sz="1200"/>
            </a:lvl3pPr>
            <a:lvl4pPr marL="516398" indent="-170014">
              <a:buFont typeface="Wingdings" panose="05000000000000000000" pitchFamily="2" charset="2"/>
              <a:buChar char="§"/>
              <a:defRPr sz="1100"/>
            </a:lvl4pPr>
            <a:lvl5pPr marL="686412" indent="-170014"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046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276350" y="193675"/>
            <a:ext cx="9610105" cy="4701053"/>
          </a:xfrm>
        </p:spPr>
        <p:txBody>
          <a:bodyPr wrap="square" lIns="91521" tIns="45761" rIns="91521" bIns="45761">
            <a:noAutofit/>
          </a:bodyPr>
          <a:lstStyle>
            <a:lvl1pPr marL="117579" indent="-117579">
              <a:lnSpc>
                <a:spcPct val="120000"/>
              </a:lnSpc>
              <a:defRPr sz="26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276350" y="5174130"/>
            <a:ext cx="9610105" cy="321628"/>
          </a:xfrm>
        </p:spPr>
        <p:txBody>
          <a:bodyPr wrap="square" lIns="91521" tIns="45761" rIns="91521" bIns="45761" anchor="t">
            <a:noAutofit/>
          </a:bodyPr>
          <a:lstStyle>
            <a:lvl1pPr marL="0" indent="0" algn="l">
              <a:buNone/>
              <a:defRPr sz="2000" b="1" cap="none" baseline="0">
                <a:solidFill>
                  <a:schemeClr val="accent1"/>
                </a:solidFill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96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521" tIns="45761" rIns="91521" bIns="4576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97760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33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491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dia Placeholder 2"/>
          <p:cNvSpPr>
            <a:spLocks noGrp="1"/>
          </p:cNvSpPr>
          <p:nvPr>
            <p:ph type="media" sz="quarter" idx="19" hasCustomPrompt="1"/>
          </p:nvPr>
        </p:nvSpPr>
        <p:spPr>
          <a:xfrm>
            <a:off x="1622426" y="566739"/>
            <a:ext cx="8943976" cy="5030787"/>
          </a:xfrm>
        </p:spPr>
        <p:txBody>
          <a:bodyPr lIns="91521" tIns="45761" rIns="91521" bIns="45761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video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4256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pattFill prst="wdUpDiag">
          <a:fgClr>
            <a:srgbClr val="2999FF"/>
          </a:fgClr>
          <a:bgClr>
            <a:srgbClr val="018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74904" y="2470905"/>
            <a:ext cx="11430000" cy="1470025"/>
          </a:xfrm>
        </p:spPr>
        <p:txBody>
          <a:bodyPr lIns="91521">
            <a:noAutofit/>
          </a:bodyPr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 bwMode="auto">
          <a:xfrm>
            <a:off x="374904" y="4209296"/>
            <a:ext cx="11430000" cy="928189"/>
          </a:xfrm>
        </p:spPr>
        <p:txBody>
          <a:bodyPr lIns="91521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2pPr>
            <a:lvl3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3pPr>
            <a:lvl4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4pPr>
            <a:lvl5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" y="0"/>
            <a:ext cx="12188825" cy="6863861"/>
            <a:chOff x="0" y="0"/>
            <a:chExt cx="9144000" cy="6863861"/>
          </a:xfrm>
        </p:grpSpPr>
        <p:sp>
          <p:nvSpPr>
            <p:cNvPr id="23" name="Rectangle 22"/>
            <p:cNvSpPr/>
            <p:nvPr userDrawn="1"/>
          </p:nvSpPr>
          <p:spPr bwMode="gray">
            <a:xfrm>
              <a:off x="905256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 rot="5400000">
              <a:off x="4526280" y="-4526279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5400000">
              <a:off x="4526280" y="2246141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NetApp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3" y="398578"/>
            <a:ext cx="1323577" cy="149470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1"/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600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gray">
          <a:xfrm>
            <a:off x="1" y="4"/>
            <a:ext cx="12188825" cy="408355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" y="4"/>
            <a:ext cx="12188825" cy="408355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 bwMode="gray">
          <a:xfrm rot="5400000">
            <a:off x="6048627" y="-2010921"/>
            <a:ext cx="91440" cy="1218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521" tIns="45761" rIns="91521" bIns="45761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74904" y="2470905"/>
            <a:ext cx="11430000" cy="1470025"/>
          </a:xfrm>
        </p:spPr>
        <p:txBody>
          <a:bodyPr wrap="square" lIns="91521" tIns="45761" rIns="91521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 bwMode="gray">
          <a:xfrm>
            <a:off x="374904" y="4209296"/>
            <a:ext cx="11430000" cy="2009781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2200" b="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bg2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0"/>
            <a:ext cx="12188825" cy="6863861"/>
            <a:chOff x="0" y="0"/>
            <a:chExt cx="9144000" cy="6863861"/>
          </a:xfrm>
        </p:grpSpPr>
        <p:sp>
          <p:nvSpPr>
            <p:cNvPr id="26" name="Rectangle 25"/>
            <p:cNvSpPr/>
            <p:nvPr userDrawn="1"/>
          </p:nvSpPr>
          <p:spPr bwMode="gray">
            <a:xfrm>
              <a:off x="905256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 rot="5400000">
              <a:off x="4526280" y="-4526279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 rot="5400000">
              <a:off x="4526280" y="2246141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NetApp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3" y="398578"/>
            <a:ext cx="1323577" cy="1494708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218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139" y="237187"/>
            <a:ext cx="11430000" cy="912741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5"/>
          </p:nvPr>
        </p:nvSpPr>
        <p:spPr bwMode="gray">
          <a:xfrm>
            <a:off x="268156" y="1733422"/>
            <a:ext cx="11430000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04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pattFill prst="wdUpDiag">
          <a:fgClr>
            <a:srgbClr val="2999FF"/>
          </a:fgClr>
          <a:bgClr>
            <a:srgbClr val="018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521" tIns="45761" rIns="91521" bIns="45761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97756" y="2470905"/>
            <a:ext cx="11430000" cy="1470025"/>
          </a:xfrm>
        </p:spPr>
        <p:txBody>
          <a:bodyPr wrap="square" lIns="91521">
            <a:noAutofit/>
          </a:bodyPr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 bwMode="auto">
          <a:xfrm>
            <a:off x="297759" y="4209296"/>
            <a:ext cx="11430000" cy="928189"/>
          </a:xfrm>
        </p:spPr>
        <p:txBody>
          <a:bodyPr wrap="square" lIns="91521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2pPr>
            <a:lvl3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3pPr>
            <a:lvl4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4pPr>
            <a:lvl5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" y="0"/>
            <a:ext cx="12188825" cy="6863861"/>
            <a:chOff x="0" y="0"/>
            <a:chExt cx="9144000" cy="6863861"/>
          </a:xfrm>
        </p:grpSpPr>
        <p:sp>
          <p:nvSpPr>
            <p:cNvPr id="24" name="Rectangle 23"/>
            <p:cNvSpPr/>
            <p:nvPr userDrawn="1"/>
          </p:nvSpPr>
          <p:spPr bwMode="gray">
            <a:xfrm>
              <a:off x="905256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5400000">
              <a:off x="4526280" y="-4526279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 rot="5400000">
              <a:off x="4526280" y="2246141"/>
              <a:ext cx="9144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0" y="0"/>
              <a:ext cx="9144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1"/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netapp-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5742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99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99" y="236357"/>
            <a:ext cx="11429272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/>
          </p:nvPr>
        </p:nvSpPr>
        <p:spPr>
          <a:xfrm>
            <a:off x="268156" y="1733551"/>
            <a:ext cx="11430000" cy="447992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296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/>
          </p:nvPr>
        </p:nvSpPr>
        <p:spPr bwMode="gray">
          <a:xfrm>
            <a:off x="262963" y="1733422"/>
            <a:ext cx="5569599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963" y="240329"/>
            <a:ext cx="11429272" cy="904795"/>
          </a:xfrm>
        </p:spPr>
        <p:txBody>
          <a:bodyPr wrap="square" lIns="91521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3" name="Content Placeholder 3"/>
          <p:cNvSpPr>
            <a:spLocks noGrp="1"/>
          </p:cNvSpPr>
          <p:nvPr>
            <p:ph sz="quarter" idx="14"/>
          </p:nvPr>
        </p:nvSpPr>
        <p:spPr>
          <a:xfrm>
            <a:off x="6240636" y="1733551"/>
            <a:ext cx="5570516" cy="447992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48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/>
          </p:nvPr>
        </p:nvSpPr>
        <p:spPr bwMode="gray">
          <a:xfrm>
            <a:off x="262961" y="1733422"/>
            <a:ext cx="3778536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39"/>
          <p:cNvSpPr>
            <a:spLocks noGrp="1"/>
          </p:cNvSpPr>
          <p:nvPr>
            <p:ph sz="quarter" idx="17"/>
          </p:nvPr>
        </p:nvSpPr>
        <p:spPr bwMode="gray">
          <a:xfrm>
            <a:off x="4088330" y="1733422"/>
            <a:ext cx="3778536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9"/>
          <p:cNvSpPr>
            <a:spLocks noGrp="1"/>
          </p:cNvSpPr>
          <p:nvPr>
            <p:ph sz="quarter" idx="18"/>
          </p:nvPr>
        </p:nvSpPr>
        <p:spPr bwMode="gray">
          <a:xfrm>
            <a:off x="7913700" y="1733422"/>
            <a:ext cx="3778536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963" y="240329"/>
            <a:ext cx="11429272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52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963" y="240329"/>
            <a:ext cx="11429272" cy="904795"/>
          </a:xfrm>
        </p:spPr>
        <p:txBody>
          <a:bodyPr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Content Placeholder 39"/>
          <p:cNvSpPr>
            <a:spLocks noGrp="1"/>
          </p:cNvSpPr>
          <p:nvPr>
            <p:ph sz="quarter" idx="15"/>
          </p:nvPr>
        </p:nvSpPr>
        <p:spPr bwMode="gray">
          <a:xfrm>
            <a:off x="262963" y="1733424"/>
            <a:ext cx="556959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0" name="Content Placeholder 3"/>
          <p:cNvSpPr>
            <a:spLocks noGrp="1"/>
          </p:cNvSpPr>
          <p:nvPr>
            <p:ph sz="quarter" idx="14"/>
          </p:nvPr>
        </p:nvSpPr>
        <p:spPr>
          <a:xfrm>
            <a:off x="6240639" y="1733552"/>
            <a:ext cx="5570513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Content Placeholder 39"/>
          <p:cNvSpPr>
            <a:spLocks noGrp="1"/>
          </p:cNvSpPr>
          <p:nvPr>
            <p:ph sz="quarter" idx="20"/>
          </p:nvPr>
        </p:nvSpPr>
        <p:spPr bwMode="gray">
          <a:xfrm>
            <a:off x="262963" y="4121712"/>
            <a:ext cx="556959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" name="Content Placeholder 3"/>
          <p:cNvSpPr>
            <a:spLocks noGrp="1"/>
          </p:cNvSpPr>
          <p:nvPr>
            <p:ph sz="quarter" idx="21"/>
          </p:nvPr>
        </p:nvSpPr>
        <p:spPr>
          <a:xfrm>
            <a:off x="6240639" y="4121841"/>
            <a:ext cx="5570513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75726" y="1106418"/>
            <a:ext cx="1139447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07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240636" y="1733550"/>
            <a:ext cx="5570516" cy="2235708"/>
          </a:xfrm>
        </p:spPr>
        <p:txBody>
          <a:bodyPr lIns="91521" tIns="45761" rIns="91521" bIns="45761" anchor="b">
            <a:no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240635" y="4006792"/>
            <a:ext cx="5570516" cy="492443"/>
          </a:xfrm>
        </p:spPr>
        <p:txBody>
          <a:bodyPr lIns="91521" tIns="45761" rIns="91521" bIns="45761" anchor="t">
            <a:noAutofit/>
          </a:bodyPr>
          <a:lstStyle>
            <a:lvl1pPr marL="0" indent="0">
              <a:buNone/>
              <a:defRPr sz="2600" cap="none" baseline="0">
                <a:solidFill>
                  <a:schemeClr val="accent1"/>
                </a:solidFill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4413" y="6238647"/>
            <a:ext cx="10374996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/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etapp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66" y="6278099"/>
            <a:ext cx="1316736" cy="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14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963" y="240329"/>
            <a:ext cx="11429272" cy="90479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963" y="1686767"/>
            <a:ext cx="11429272" cy="4480053"/>
          </a:xfrm>
          <a:prstGeom prst="rect">
            <a:avLst/>
          </a:prstGeom>
        </p:spPr>
        <p:txBody>
          <a:bodyPr vert="horz" wrap="square" lIns="91521" tIns="45761" rIns="91521" bIns="4576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/>
        </p:nvSpPr>
        <p:spPr bwMode="gray">
          <a:xfrm rot="5400000">
            <a:off x="6048694" y="728142"/>
            <a:ext cx="91440" cy="1218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21" tIns="45761" rIns="91521" bIns="45761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755" y="6472733"/>
            <a:ext cx="6538761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13" y="6462573"/>
            <a:ext cx="448537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ransition spd="med">
    <p:fade/>
  </p:transition>
  <p:hf hdr="0" dt="0"/>
  <p:txStyles>
    <p:titleStyle>
      <a:lvl1pPr algn="l" defTabSz="915216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59" indent="-235159" algn="l" defTabSz="915216" rtl="0" eaLnBrk="1" latinLnBrk="0" hangingPunct="1">
        <a:lnSpc>
          <a:spcPct val="95000"/>
        </a:lnSpc>
        <a:spcBef>
          <a:spcPts val="1201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indent="-228804" algn="l" defTabSz="91521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12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5216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8" marR="0" indent="-171603" algn="l" defTabSz="915216" rtl="0" eaLnBrk="1" fontAlgn="auto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Tx/>
        <a:buFont typeface="Wingdings" panose="05000000000000000000" pitchFamily="2" charset="2"/>
        <a:buChar char="§"/>
        <a:tabLst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21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22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43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03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64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253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861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9.png"/><Relationship Id="rId21" Type="http://schemas.openxmlformats.org/officeDocument/2006/relationships/image" Target="../media/image19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3" Type="http://schemas.openxmlformats.org/officeDocument/2006/relationships/image" Target="../media/image199.png"/><Relationship Id="rId21" Type="http://schemas.openxmlformats.org/officeDocument/2006/relationships/image" Target="../media/image217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19" Type="http://schemas.openxmlformats.org/officeDocument/2006/relationships/image" Target="../media/image215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20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19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png"/><Relationship Id="rId2" Type="http://schemas.openxmlformats.org/officeDocument/2006/relationships/image" Target="../media/image240.png"/><Relationship Id="rId16" Type="http://schemas.openxmlformats.org/officeDocument/2006/relationships/image" Target="../media/image254.png"/><Relationship Id="rId20" Type="http://schemas.openxmlformats.org/officeDocument/2006/relationships/image" Target="../media/image2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10" Type="http://schemas.openxmlformats.org/officeDocument/2006/relationships/image" Target="../media/image248.png"/><Relationship Id="rId19" Type="http://schemas.openxmlformats.org/officeDocument/2006/relationships/image" Target="../media/image257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37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A33"/>
                </a:solidFill>
              </a:rPr>
              <a:t>July 31,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Shape 315"/>
          <p:cNvSpPr/>
          <p:nvPr/>
        </p:nvSpPr>
        <p:spPr>
          <a:xfrm>
            <a:off x="3673781" y="42049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Expand</a:t>
            </a:r>
          </a:p>
        </p:txBody>
      </p:sp>
      <p:pic>
        <p:nvPicPr>
          <p:cNvPr id="27" name="image7.png" descr="Arrows-Expand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786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317"/>
          <p:cNvSpPr/>
          <p:nvPr/>
        </p:nvSpPr>
        <p:spPr>
          <a:xfrm>
            <a:off x="5351605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Growth</a:t>
            </a:r>
          </a:p>
        </p:txBody>
      </p:sp>
      <p:pic>
        <p:nvPicPr>
          <p:cNvPr id="29" name="image8.png" descr="Arrows-Growth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1605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19"/>
          <p:cNvSpPr/>
          <p:nvPr/>
        </p:nvSpPr>
        <p:spPr>
          <a:xfrm>
            <a:off x="7029429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Left Right</a:t>
            </a:r>
          </a:p>
        </p:txBody>
      </p:sp>
      <p:pic>
        <p:nvPicPr>
          <p:cNvPr id="31" name="image9.png" descr="Arrows-Left-Right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9429" y="330577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1"/>
          <p:cNvSpPr/>
          <p:nvPr/>
        </p:nvSpPr>
        <p:spPr>
          <a:xfrm>
            <a:off x="8707256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Opposite</a:t>
            </a:r>
          </a:p>
        </p:txBody>
      </p:sp>
      <p:pic>
        <p:nvPicPr>
          <p:cNvPr id="33" name="image10.png" descr="Arrows-Opposite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07256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23"/>
          <p:cNvSpPr/>
          <p:nvPr/>
        </p:nvSpPr>
        <p:spPr>
          <a:xfrm>
            <a:off x="10385076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Reduce</a:t>
            </a:r>
          </a:p>
        </p:txBody>
      </p:sp>
      <p:pic>
        <p:nvPicPr>
          <p:cNvPr id="35" name="image11.png" descr="Arrows-Reduce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85076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12.png" descr="Agenda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134" y="169387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29"/>
          <p:cNvSpPr/>
          <p:nvPr/>
        </p:nvSpPr>
        <p:spPr>
          <a:xfrm>
            <a:off x="308135" y="2608271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8" name="Shape 330"/>
          <p:cNvSpPr/>
          <p:nvPr/>
        </p:nvSpPr>
        <p:spPr>
          <a:xfrm>
            <a:off x="1985553" y="2608271"/>
            <a:ext cx="91440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All Flash Systems</a:t>
            </a:r>
          </a:p>
        </p:txBody>
      </p:sp>
      <p:pic>
        <p:nvPicPr>
          <p:cNvPr id="39" name="image13.png" descr="All-Flash-Systems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85553" y="1693871"/>
            <a:ext cx="914404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332"/>
          <p:cNvSpPr/>
          <p:nvPr/>
        </p:nvSpPr>
        <p:spPr>
          <a:xfrm>
            <a:off x="3662976" y="260827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 Location Marker</a:t>
            </a:r>
          </a:p>
        </p:txBody>
      </p:sp>
      <p:pic>
        <p:nvPicPr>
          <p:cNvPr id="41" name="image14.png" descr="Arrow-Location-Marker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62976" y="1693871"/>
            <a:ext cx="914401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15.png" descr="Arrow-Opposite-Outline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40396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335"/>
          <p:cNvSpPr/>
          <p:nvPr/>
        </p:nvSpPr>
        <p:spPr>
          <a:xfrm>
            <a:off x="5340396" y="260165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 Opposite Outline</a:t>
            </a:r>
          </a:p>
        </p:txBody>
      </p:sp>
      <p:sp>
        <p:nvSpPr>
          <p:cNvPr id="44" name="Shape 336"/>
          <p:cNvSpPr/>
          <p:nvPr/>
        </p:nvSpPr>
        <p:spPr>
          <a:xfrm>
            <a:off x="7017815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 Right</a:t>
            </a:r>
          </a:p>
        </p:txBody>
      </p:sp>
      <p:pic>
        <p:nvPicPr>
          <p:cNvPr id="45" name="image16.png" descr="Arrow-Right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017815" y="169387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338"/>
          <p:cNvSpPr/>
          <p:nvPr/>
        </p:nvSpPr>
        <p:spPr>
          <a:xfrm>
            <a:off x="8707656" y="260827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 Right Outline</a:t>
            </a:r>
          </a:p>
        </p:txBody>
      </p:sp>
      <p:pic>
        <p:nvPicPr>
          <p:cNvPr id="47" name="image17.png" descr="Arrow-Right-Outline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95235" y="1679936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340"/>
          <p:cNvSpPr/>
          <p:nvPr/>
        </p:nvSpPr>
        <p:spPr>
          <a:xfrm>
            <a:off x="10385076" y="261920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3Way</a:t>
            </a:r>
          </a:p>
        </p:txBody>
      </p:sp>
      <p:pic>
        <p:nvPicPr>
          <p:cNvPr id="49" name="image18.png" descr="Arrows-3Way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385076" y="1679936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342"/>
          <p:cNvSpPr/>
          <p:nvPr/>
        </p:nvSpPr>
        <p:spPr>
          <a:xfrm>
            <a:off x="1985959" y="4212247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Cycle Square</a:t>
            </a:r>
          </a:p>
        </p:txBody>
      </p:sp>
      <p:pic>
        <p:nvPicPr>
          <p:cNvPr id="51" name="image19.png" descr="Arrows-Cycle-Square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985959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344"/>
          <p:cNvSpPr/>
          <p:nvPr/>
        </p:nvSpPr>
        <p:spPr>
          <a:xfrm>
            <a:off x="308135" y="4204934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Cycle</a:t>
            </a:r>
          </a:p>
        </p:txBody>
      </p:sp>
      <p:pic>
        <p:nvPicPr>
          <p:cNvPr id="53" name="image20.png" descr="Arrows-Cycle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08134" y="3283222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346"/>
          <p:cNvSpPr/>
          <p:nvPr/>
        </p:nvSpPr>
        <p:spPr>
          <a:xfrm>
            <a:off x="308135" y="5728696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Rotate</a:t>
            </a:r>
          </a:p>
        </p:txBody>
      </p:sp>
      <p:pic>
        <p:nvPicPr>
          <p:cNvPr id="55" name="image21.png" descr="Arrows-Rotate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08134" y="4799057"/>
            <a:ext cx="914404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348"/>
          <p:cNvSpPr/>
          <p:nvPr/>
        </p:nvSpPr>
        <p:spPr>
          <a:xfrm>
            <a:off x="1987331" y="5713457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Arrows Rotate Square</a:t>
            </a:r>
          </a:p>
        </p:txBody>
      </p:sp>
      <p:pic>
        <p:nvPicPr>
          <p:cNvPr id="57" name="image22.png" descr="Arrows-Rotate-Square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987331" y="479905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350"/>
          <p:cNvSpPr/>
          <p:nvPr/>
        </p:nvSpPr>
        <p:spPr>
          <a:xfrm>
            <a:off x="3666525" y="571345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At Sign</a:t>
            </a:r>
          </a:p>
        </p:txBody>
      </p:sp>
      <p:pic>
        <p:nvPicPr>
          <p:cNvPr id="59" name="image23.png" descr="At-Sign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66525" y="479905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352"/>
          <p:cNvSpPr/>
          <p:nvPr/>
        </p:nvSpPr>
        <p:spPr>
          <a:xfrm>
            <a:off x="5345720" y="5698216"/>
            <a:ext cx="91440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Award Trophy</a:t>
            </a:r>
          </a:p>
        </p:txBody>
      </p:sp>
      <p:pic>
        <p:nvPicPr>
          <p:cNvPr id="61" name="image24.png" descr="Award-Trophy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45720" y="4799057"/>
            <a:ext cx="914404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354"/>
          <p:cNvSpPr/>
          <p:nvPr/>
        </p:nvSpPr>
        <p:spPr>
          <a:xfrm>
            <a:off x="7026685" y="572184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Battery</a:t>
            </a:r>
          </a:p>
        </p:txBody>
      </p:sp>
      <p:pic>
        <p:nvPicPr>
          <p:cNvPr id="63" name="image25.png" descr="Battery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024916" y="479905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356"/>
          <p:cNvSpPr/>
          <p:nvPr/>
        </p:nvSpPr>
        <p:spPr>
          <a:xfrm>
            <a:off x="8705881" y="571345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Brightness</a:t>
            </a:r>
          </a:p>
        </p:txBody>
      </p:sp>
      <p:pic>
        <p:nvPicPr>
          <p:cNvPr id="65" name="image26.png" descr="Brightness_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705881" y="479905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358"/>
          <p:cNvSpPr/>
          <p:nvPr/>
        </p:nvSpPr>
        <p:spPr>
          <a:xfrm>
            <a:off x="10385079" y="571345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Calculator</a:t>
            </a:r>
          </a:p>
        </p:txBody>
      </p:sp>
      <p:pic>
        <p:nvPicPr>
          <p:cNvPr id="67" name="image27.png" descr="Calculator_256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385079" y="4799057"/>
            <a:ext cx="914403" cy="914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hape 364"/>
          <p:cNvSpPr/>
          <p:nvPr/>
        </p:nvSpPr>
        <p:spPr>
          <a:xfrm>
            <a:off x="310895" y="2587716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Calendar Add</a:t>
            </a:r>
          </a:p>
        </p:txBody>
      </p:sp>
      <p:pic>
        <p:nvPicPr>
          <p:cNvPr id="7" name="image28.png" descr="Calendar-Add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895" y="1687251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66"/>
          <p:cNvSpPr/>
          <p:nvPr/>
        </p:nvSpPr>
        <p:spPr>
          <a:xfrm>
            <a:off x="1985772" y="260165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Check Mark Circle</a:t>
            </a:r>
          </a:p>
        </p:txBody>
      </p:sp>
      <p:pic>
        <p:nvPicPr>
          <p:cNvPr id="9" name="image29.png" descr="Check-Mark-Circle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5772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68"/>
          <p:cNvSpPr/>
          <p:nvPr/>
        </p:nvSpPr>
        <p:spPr>
          <a:xfrm>
            <a:off x="3660652" y="260165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Check Mark Circle Solid</a:t>
            </a:r>
          </a:p>
        </p:txBody>
      </p:sp>
      <p:pic>
        <p:nvPicPr>
          <p:cNvPr id="11" name="image30.png" descr="Check-Mark-Circle-Solid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0646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370"/>
          <p:cNvSpPr/>
          <p:nvPr/>
        </p:nvSpPr>
        <p:spPr>
          <a:xfrm>
            <a:off x="5345524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Close Circle</a:t>
            </a:r>
          </a:p>
        </p:txBody>
      </p:sp>
      <p:pic>
        <p:nvPicPr>
          <p:cNvPr id="13" name="image31.png" descr="Close-Circle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45524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372"/>
          <p:cNvSpPr/>
          <p:nvPr/>
        </p:nvSpPr>
        <p:spPr>
          <a:xfrm>
            <a:off x="7020403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Close Circle Solid</a:t>
            </a:r>
          </a:p>
        </p:txBody>
      </p:sp>
      <p:pic>
        <p:nvPicPr>
          <p:cNvPr id="15" name="image32.png" descr="Close-Circle-Solid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20403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374"/>
          <p:cNvSpPr/>
          <p:nvPr/>
        </p:nvSpPr>
        <p:spPr>
          <a:xfrm>
            <a:off x="8705274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Download</a:t>
            </a:r>
          </a:p>
        </p:txBody>
      </p:sp>
      <p:pic>
        <p:nvPicPr>
          <p:cNvPr id="17" name="image33.png" descr="Cloud-Download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95280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76"/>
          <p:cNvSpPr/>
          <p:nvPr/>
        </p:nvSpPr>
        <p:spPr>
          <a:xfrm>
            <a:off x="10385076" y="260827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Generic</a:t>
            </a:r>
          </a:p>
        </p:txBody>
      </p:sp>
      <p:pic>
        <p:nvPicPr>
          <p:cNvPr id="19" name="image34.png" descr="Cloud-Generic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80154" y="1687251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378"/>
          <p:cNvSpPr/>
          <p:nvPr/>
        </p:nvSpPr>
        <p:spPr>
          <a:xfrm>
            <a:off x="310895" y="571499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Community</a:t>
            </a:r>
          </a:p>
        </p:txBody>
      </p:sp>
      <p:pic>
        <p:nvPicPr>
          <p:cNvPr id="21" name="image35.png" descr="Community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895" y="480060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380"/>
          <p:cNvSpPr/>
          <p:nvPr/>
        </p:nvSpPr>
        <p:spPr>
          <a:xfrm>
            <a:off x="1986595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Compass Marker</a:t>
            </a:r>
          </a:p>
        </p:txBody>
      </p:sp>
      <p:pic>
        <p:nvPicPr>
          <p:cNvPr id="23" name="image36.png" descr="Compass-Marker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86595" y="480060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382"/>
          <p:cNvSpPr/>
          <p:nvPr/>
        </p:nvSpPr>
        <p:spPr>
          <a:xfrm>
            <a:off x="3662293" y="5725159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Connect Social</a:t>
            </a:r>
          </a:p>
        </p:txBody>
      </p:sp>
      <p:pic>
        <p:nvPicPr>
          <p:cNvPr id="25" name="image37.png" descr="Connect-Social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62293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384"/>
          <p:cNvSpPr/>
          <p:nvPr/>
        </p:nvSpPr>
        <p:spPr>
          <a:xfrm>
            <a:off x="5337993" y="573024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Contrast</a:t>
            </a:r>
          </a:p>
        </p:txBody>
      </p:sp>
      <p:pic>
        <p:nvPicPr>
          <p:cNvPr id="27" name="image38.png" descr="Contrast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337993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386"/>
          <p:cNvSpPr/>
          <p:nvPr/>
        </p:nvSpPr>
        <p:spPr>
          <a:xfrm>
            <a:off x="7013692" y="573024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Back</a:t>
            </a:r>
          </a:p>
        </p:txBody>
      </p:sp>
      <p:pic>
        <p:nvPicPr>
          <p:cNvPr id="29" name="image39.png" descr="Controls-Back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013692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88"/>
          <p:cNvSpPr/>
          <p:nvPr/>
        </p:nvSpPr>
        <p:spPr>
          <a:xfrm>
            <a:off x="8689391" y="573024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FWD</a:t>
            </a:r>
          </a:p>
        </p:txBody>
      </p:sp>
      <p:pic>
        <p:nvPicPr>
          <p:cNvPr id="31" name="image40.png" descr="Controls-FWD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689391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90"/>
          <p:cNvSpPr/>
          <p:nvPr/>
        </p:nvSpPr>
        <p:spPr>
          <a:xfrm>
            <a:off x="10385076" y="573024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FWD End</a:t>
            </a:r>
          </a:p>
        </p:txBody>
      </p:sp>
      <p:pic>
        <p:nvPicPr>
          <p:cNvPr id="33" name="image41.png" descr="Controls-FWD-End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365088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92"/>
          <p:cNvSpPr/>
          <p:nvPr/>
        </p:nvSpPr>
        <p:spPr>
          <a:xfrm>
            <a:off x="310895" y="4212864"/>
            <a:ext cx="914403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Hybrid</a:t>
            </a:r>
          </a:p>
        </p:txBody>
      </p:sp>
      <p:pic>
        <p:nvPicPr>
          <p:cNvPr id="36" name="image42.png" descr="Cloud-Hybrid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0895" y="3291840"/>
            <a:ext cx="914403" cy="9144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37" name="Group 397"/>
          <p:cNvGrpSpPr>
            <a:grpSpLocks noChangeAspect="1"/>
          </p:cNvGrpSpPr>
          <p:nvPr/>
        </p:nvGrpSpPr>
        <p:grpSpPr>
          <a:xfrm>
            <a:off x="1988260" y="3291840"/>
            <a:ext cx="914404" cy="1048024"/>
            <a:chOff x="0" y="0"/>
            <a:chExt cx="914403" cy="1048022"/>
          </a:xfrm>
        </p:grpSpPr>
        <p:sp>
          <p:nvSpPr>
            <p:cNvPr id="38" name="Shape 395"/>
            <p:cNvSpPr/>
            <p:nvPr/>
          </p:nvSpPr>
          <p:spPr>
            <a:xfrm>
              <a:off x="0" y="921022"/>
              <a:ext cx="914404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95000"/>
                </a:lnSpc>
                <a:spcBef>
                  <a:spcPts val="400"/>
                </a:spcBef>
                <a:defRPr sz="900">
                  <a:solidFill>
                    <a:srgbClr val="9EA2A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00">
                  <a:solidFill>
                    <a:srgbClr val="9EA2A2"/>
                  </a:solidFill>
                </a:rPr>
                <a:t>Cloud Private</a:t>
              </a:r>
            </a:p>
          </p:txBody>
        </p:sp>
        <p:pic>
          <p:nvPicPr>
            <p:cNvPr id="39" name="image43.png" descr="Cloud-Private_256.pn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914404" cy="914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" name="Shape 398"/>
          <p:cNvSpPr/>
          <p:nvPr/>
        </p:nvSpPr>
        <p:spPr>
          <a:xfrm>
            <a:off x="3665623" y="4206242"/>
            <a:ext cx="91440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Upload</a:t>
            </a:r>
          </a:p>
        </p:txBody>
      </p:sp>
      <p:pic>
        <p:nvPicPr>
          <p:cNvPr id="42" name="image44.png" descr="Cloud-Upload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65623" y="3291838"/>
            <a:ext cx="914405" cy="9144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4" name="Shape 401"/>
          <p:cNvSpPr/>
          <p:nvPr/>
        </p:nvSpPr>
        <p:spPr>
          <a:xfrm>
            <a:off x="5342987" y="4206241"/>
            <a:ext cx="9144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Virtualization</a:t>
            </a:r>
          </a:p>
        </p:txBody>
      </p:sp>
      <p:pic>
        <p:nvPicPr>
          <p:cNvPr id="45" name="image45.png" descr="Cloud-Virtualization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42987" y="3291840"/>
            <a:ext cx="914405" cy="9144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7" name="Shape 404"/>
          <p:cNvSpPr/>
          <p:nvPr/>
        </p:nvSpPr>
        <p:spPr>
          <a:xfrm>
            <a:off x="7020352" y="4212864"/>
            <a:ext cx="91440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Cloud with Data</a:t>
            </a:r>
          </a:p>
        </p:txBody>
      </p:sp>
      <p:pic>
        <p:nvPicPr>
          <p:cNvPr id="48" name="image46.png" descr="Cloud-with-Data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020352" y="3291840"/>
            <a:ext cx="914405" cy="9144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0" name="Shape 407"/>
          <p:cNvSpPr/>
          <p:nvPr/>
        </p:nvSpPr>
        <p:spPr>
          <a:xfrm>
            <a:off x="8707707" y="4223795"/>
            <a:ext cx="914408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Coffee Cup</a:t>
            </a:r>
          </a:p>
        </p:txBody>
      </p:sp>
      <p:pic>
        <p:nvPicPr>
          <p:cNvPr id="51" name="image47.png" descr="Coffee-Cup_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697712" y="3291838"/>
            <a:ext cx="914407" cy="9144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3" name="image48.png" descr="Collaboration-Solutions_256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385076" y="3291838"/>
            <a:ext cx="914405" cy="91440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4" name="Shape 411"/>
          <p:cNvSpPr/>
          <p:nvPr/>
        </p:nvSpPr>
        <p:spPr>
          <a:xfrm>
            <a:off x="10385076" y="4223794"/>
            <a:ext cx="9144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Collaboration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5210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hape 417"/>
          <p:cNvSpPr/>
          <p:nvPr/>
        </p:nvSpPr>
        <p:spPr>
          <a:xfrm>
            <a:off x="320890" y="2601651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Next</a:t>
            </a:r>
          </a:p>
        </p:txBody>
      </p:sp>
      <p:pic>
        <p:nvPicPr>
          <p:cNvPr id="7" name="image49.png" descr="Controls-Next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895" y="1687251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19"/>
          <p:cNvSpPr/>
          <p:nvPr/>
        </p:nvSpPr>
        <p:spPr>
          <a:xfrm>
            <a:off x="1989319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Pause</a:t>
            </a:r>
          </a:p>
        </p:txBody>
      </p:sp>
      <p:pic>
        <p:nvPicPr>
          <p:cNvPr id="9" name="image50.png" descr="Controls-Pause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322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21"/>
          <p:cNvSpPr/>
          <p:nvPr/>
        </p:nvSpPr>
        <p:spPr>
          <a:xfrm>
            <a:off x="3657746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Play</a:t>
            </a:r>
          </a:p>
        </p:txBody>
      </p:sp>
      <p:pic>
        <p:nvPicPr>
          <p:cNvPr id="11" name="image51.png" descr="Controls-Play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7752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423"/>
          <p:cNvSpPr/>
          <p:nvPr/>
        </p:nvSpPr>
        <p:spPr>
          <a:xfrm>
            <a:off x="5316180" y="260319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RWD</a:t>
            </a:r>
          </a:p>
        </p:txBody>
      </p:sp>
      <p:pic>
        <p:nvPicPr>
          <p:cNvPr id="13" name="image52.png" descr="Controls-RWD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1099" y="1687251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425"/>
          <p:cNvSpPr/>
          <p:nvPr/>
        </p:nvSpPr>
        <p:spPr>
          <a:xfrm>
            <a:off x="6989532" y="260165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RWD End</a:t>
            </a:r>
          </a:p>
        </p:txBody>
      </p:sp>
      <p:pic>
        <p:nvPicPr>
          <p:cNvPr id="15" name="image53.png" descr="Controls-RWD-End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89532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27"/>
          <p:cNvSpPr/>
          <p:nvPr/>
        </p:nvSpPr>
        <p:spPr>
          <a:xfrm>
            <a:off x="8647965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Controls Stop</a:t>
            </a:r>
          </a:p>
        </p:txBody>
      </p:sp>
      <p:pic>
        <p:nvPicPr>
          <p:cNvPr id="17" name="image54.png" descr="Controls-Stop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47965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429"/>
          <p:cNvSpPr/>
          <p:nvPr/>
        </p:nvSpPr>
        <p:spPr>
          <a:xfrm>
            <a:off x="10306397" y="260165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Data Availability</a:t>
            </a:r>
          </a:p>
        </p:txBody>
      </p:sp>
      <p:pic>
        <p:nvPicPr>
          <p:cNvPr id="19" name="image55.png" descr="Data-Availability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06397" y="1687251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431"/>
          <p:cNvSpPr/>
          <p:nvPr/>
        </p:nvSpPr>
        <p:spPr>
          <a:xfrm>
            <a:off x="310895" y="4244034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Database Solution</a:t>
            </a:r>
          </a:p>
        </p:txBody>
      </p:sp>
      <p:pic>
        <p:nvPicPr>
          <p:cNvPr id="21" name="image56.png" descr="Database-Solution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895" y="3291840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433"/>
          <p:cNvSpPr/>
          <p:nvPr/>
        </p:nvSpPr>
        <p:spPr>
          <a:xfrm>
            <a:off x="1991890" y="42440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Deploy Services</a:t>
            </a:r>
          </a:p>
        </p:txBody>
      </p:sp>
      <p:pic>
        <p:nvPicPr>
          <p:cNvPr id="23" name="image57.png" descr="Deploy-Services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89788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435"/>
          <p:cNvSpPr/>
          <p:nvPr/>
        </p:nvSpPr>
        <p:spPr>
          <a:xfrm>
            <a:off x="3674816" y="4244034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Document</a:t>
            </a:r>
          </a:p>
        </p:txBody>
      </p:sp>
      <p:pic>
        <p:nvPicPr>
          <p:cNvPr id="25" name="image58.png" descr="Document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70782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439"/>
          <p:cNvSpPr/>
          <p:nvPr/>
        </p:nvSpPr>
        <p:spPr>
          <a:xfrm>
            <a:off x="7042594" y="42440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Electrical Outlet</a:t>
            </a:r>
          </a:p>
        </p:txBody>
      </p:sp>
      <p:pic>
        <p:nvPicPr>
          <p:cNvPr id="29" name="image60.png" descr="Electrical-Outlet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32600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441"/>
          <p:cNvSpPr/>
          <p:nvPr/>
        </p:nvSpPr>
        <p:spPr>
          <a:xfrm>
            <a:off x="8726409" y="4244034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Electrical Plug</a:t>
            </a:r>
          </a:p>
        </p:txBody>
      </p:sp>
      <p:pic>
        <p:nvPicPr>
          <p:cNvPr id="31" name="image61.png" descr="Electrical-Plug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721487" y="3291840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443"/>
          <p:cNvSpPr/>
          <p:nvPr/>
        </p:nvSpPr>
        <p:spPr>
          <a:xfrm>
            <a:off x="10405298" y="42440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Email Envelope</a:t>
            </a:r>
          </a:p>
        </p:txBody>
      </p:sp>
      <p:pic>
        <p:nvPicPr>
          <p:cNvPr id="33" name="image62.png" descr="Email-Envelope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405298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445"/>
          <p:cNvSpPr/>
          <p:nvPr/>
        </p:nvSpPr>
        <p:spPr>
          <a:xfrm>
            <a:off x="310895" y="5766953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Exclamation Circle</a:t>
            </a:r>
          </a:p>
        </p:txBody>
      </p:sp>
      <p:pic>
        <p:nvPicPr>
          <p:cNvPr id="35" name="image63.png" descr="Exclamation-Circle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0895" y="4800600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447"/>
          <p:cNvSpPr/>
          <p:nvPr/>
        </p:nvSpPr>
        <p:spPr>
          <a:xfrm>
            <a:off x="3684163" y="57669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Exclamation Triangle</a:t>
            </a:r>
          </a:p>
        </p:txBody>
      </p:sp>
      <p:pic>
        <p:nvPicPr>
          <p:cNvPr id="37" name="image64.png" descr="Exclamation-Triangle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684163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449"/>
          <p:cNvSpPr/>
          <p:nvPr/>
        </p:nvSpPr>
        <p:spPr>
          <a:xfrm>
            <a:off x="5370798" y="57669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Exclamation Triangle Solid</a:t>
            </a:r>
          </a:p>
        </p:txBody>
      </p:sp>
      <p:pic>
        <p:nvPicPr>
          <p:cNvPr id="39" name="image65.png" descr="Exclamation-Triangle-Solid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385408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51"/>
          <p:cNvSpPr/>
          <p:nvPr/>
        </p:nvSpPr>
        <p:spPr>
          <a:xfrm>
            <a:off x="7086234" y="57669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Field Portal</a:t>
            </a:r>
          </a:p>
        </p:txBody>
      </p:sp>
      <p:pic>
        <p:nvPicPr>
          <p:cNvPr id="41" name="image66.png" descr="Field-Portal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072041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53"/>
          <p:cNvSpPr/>
          <p:nvPr/>
        </p:nvSpPr>
        <p:spPr>
          <a:xfrm>
            <a:off x="8782863" y="57669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Flag</a:t>
            </a:r>
          </a:p>
        </p:txBody>
      </p:sp>
      <p:pic>
        <p:nvPicPr>
          <p:cNvPr id="43" name="image67.png" descr="Flag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772869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55"/>
          <p:cNvSpPr/>
          <p:nvPr/>
        </p:nvSpPr>
        <p:spPr>
          <a:xfrm>
            <a:off x="5326177" y="42440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Flash Hybrid</a:t>
            </a:r>
          </a:p>
        </p:txBody>
      </p:sp>
      <p:pic>
        <p:nvPicPr>
          <p:cNvPr id="45" name="image68.png" descr="Flash-Hybrid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316180" y="3277681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57"/>
          <p:cNvSpPr/>
          <p:nvPr/>
        </p:nvSpPr>
        <p:spPr>
          <a:xfrm>
            <a:off x="1997530" y="5766953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Guarantee Payback</a:t>
            </a:r>
          </a:p>
        </p:txBody>
      </p:sp>
      <p:pic>
        <p:nvPicPr>
          <p:cNvPr id="47" name="image69.png" descr="Garauntee-Payback_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997530" y="4800600"/>
            <a:ext cx="914401" cy="91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hape 461"/>
          <p:cNvSpPr/>
          <p:nvPr/>
        </p:nvSpPr>
        <p:spPr>
          <a:xfrm>
            <a:off x="310895" y="2606038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Exclamation Circle Solid</a:t>
            </a:r>
          </a:p>
        </p:txBody>
      </p:sp>
      <p:pic>
        <p:nvPicPr>
          <p:cNvPr id="7" name="image70.png" descr="Exclamation-Circle-Solid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895" y="1691638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63"/>
          <p:cNvSpPr/>
          <p:nvPr/>
        </p:nvSpPr>
        <p:spPr>
          <a:xfrm>
            <a:off x="1955930" y="2621277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Gear</a:t>
            </a:r>
          </a:p>
        </p:txBody>
      </p:sp>
      <p:pic>
        <p:nvPicPr>
          <p:cNvPr id="9" name="image71.png" descr="Gear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930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65"/>
          <p:cNvSpPr/>
          <p:nvPr/>
        </p:nvSpPr>
        <p:spPr>
          <a:xfrm>
            <a:off x="3600968" y="262127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Gears</a:t>
            </a:r>
          </a:p>
        </p:txBody>
      </p:sp>
      <p:pic>
        <p:nvPicPr>
          <p:cNvPr id="11" name="image72.png" descr="Gears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0968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467"/>
          <p:cNvSpPr/>
          <p:nvPr/>
        </p:nvSpPr>
        <p:spPr>
          <a:xfrm>
            <a:off x="5246003" y="262127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Global Employee</a:t>
            </a:r>
          </a:p>
        </p:txBody>
      </p:sp>
      <p:pic>
        <p:nvPicPr>
          <p:cNvPr id="13" name="image73.png" descr="Global-Employee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46003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469"/>
          <p:cNvSpPr/>
          <p:nvPr/>
        </p:nvSpPr>
        <p:spPr>
          <a:xfrm>
            <a:off x="6891039" y="262127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Globe</a:t>
            </a:r>
          </a:p>
        </p:txBody>
      </p:sp>
      <p:pic>
        <p:nvPicPr>
          <p:cNvPr id="15" name="image74.png" descr="Globe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91039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71"/>
          <p:cNvSpPr/>
          <p:nvPr/>
        </p:nvSpPr>
        <p:spPr>
          <a:xfrm>
            <a:off x="8536075" y="2621277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Heart</a:t>
            </a:r>
          </a:p>
        </p:txBody>
      </p:sp>
      <p:pic>
        <p:nvPicPr>
          <p:cNvPr id="17" name="image75.png" descr="Heart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48496" y="1706877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473"/>
          <p:cNvSpPr/>
          <p:nvPr/>
        </p:nvSpPr>
        <p:spPr>
          <a:xfrm>
            <a:off x="10207724" y="2606038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Infinite Scalability</a:t>
            </a:r>
          </a:p>
        </p:txBody>
      </p:sp>
      <p:pic>
        <p:nvPicPr>
          <p:cNvPr id="19" name="image76.png" descr="Infinite-Scalability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93534" y="1706877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475"/>
          <p:cNvSpPr/>
          <p:nvPr/>
        </p:nvSpPr>
        <p:spPr>
          <a:xfrm>
            <a:off x="320890" y="4298453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Infinite Scalability Arrows</a:t>
            </a:r>
          </a:p>
        </p:txBody>
      </p:sp>
      <p:pic>
        <p:nvPicPr>
          <p:cNvPr id="21" name="image77.png" descr="Infinite-Scalability-Arrows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895" y="3290534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477"/>
          <p:cNvSpPr/>
          <p:nvPr/>
        </p:nvSpPr>
        <p:spPr>
          <a:xfrm>
            <a:off x="1977026" y="42984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Light bulb</a:t>
            </a:r>
          </a:p>
        </p:txBody>
      </p:sp>
      <p:pic>
        <p:nvPicPr>
          <p:cNvPr id="23" name="image78.png" descr="Lightbulb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67028" y="3290534"/>
            <a:ext cx="914404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479"/>
          <p:cNvSpPr/>
          <p:nvPr/>
        </p:nvSpPr>
        <p:spPr>
          <a:xfrm>
            <a:off x="3623166" y="42984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Link</a:t>
            </a:r>
          </a:p>
        </p:txBody>
      </p:sp>
      <p:pic>
        <p:nvPicPr>
          <p:cNvPr id="25" name="image79.png" descr="Link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23166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80.png" descr="Lock-Unlocked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269305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482"/>
          <p:cNvSpPr/>
          <p:nvPr/>
        </p:nvSpPr>
        <p:spPr>
          <a:xfrm>
            <a:off x="5269305" y="42984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Lock Unlocked</a:t>
            </a:r>
          </a:p>
        </p:txBody>
      </p:sp>
      <p:sp>
        <p:nvSpPr>
          <p:cNvPr id="28" name="Shape 483"/>
          <p:cNvSpPr/>
          <p:nvPr/>
        </p:nvSpPr>
        <p:spPr>
          <a:xfrm>
            <a:off x="6915446" y="42984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Lock with Keyhole</a:t>
            </a:r>
          </a:p>
        </p:txBody>
      </p:sp>
      <p:pic>
        <p:nvPicPr>
          <p:cNvPr id="29" name="image81.png" descr="Lock-with-Keyhole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915446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485"/>
          <p:cNvSpPr/>
          <p:nvPr/>
        </p:nvSpPr>
        <p:spPr>
          <a:xfrm>
            <a:off x="8561585" y="42984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Magnifying Glass Enlarge</a:t>
            </a:r>
          </a:p>
        </p:txBody>
      </p:sp>
      <p:pic>
        <p:nvPicPr>
          <p:cNvPr id="31" name="image82.png" descr="Magnifying-Glass-Enlarge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61585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83.png" descr="Magnifying-Glass-Reduce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207724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488"/>
          <p:cNvSpPr/>
          <p:nvPr/>
        </p:nvSpPr>
        <p:spPr>
          <a:xfrm>
            <a:off x="10207724" y="4298453"/>
            <a:ext cx="9144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Magnifying Glass Reduce</a:t>
            </a:r>
          </a:p>
        </p:txBody>
      </p:sp>
      <p:sp>
        <p:nvSpPr>
          <p:cNvPr id="34" name="Shape 489"/>
          <p:cNvSpPr/>
          <p:nvPr/>
        </p:nvSpPr>
        <p:spPr>
          <a:xfrm>
            <a:off x="310895" y="5848316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Magnifying NCO Calculator</a:t>
            </a:r>
          </a:p>
        </p:txBody>
      </p:sp>
      <p:pic>
        <p:nvPicPr>
          <p:cNvPr id="35" name="image84.png" descr="Magnifying-NCO-Calculator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30886" y="4873337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491"/>
          <p:cNvSpPr/>
          <p:nvPr/>
        </p:nvSpPr>
        <p:spPr>
          <a:xfrm>
            <a:off x="1994935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Mobile Android</a:t>
            </a:r>
          </a:p>
        </p:txBody>
      </p:sp>
      <p:pic>
        <p:nvPicPr>
          <p:cNvPr id="37" name="image85.png" descr="Mobile-Android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990737" y="4873337"/>
            <a:ext cx="914404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493"/>
          <p:cNvSpPr/>
          <p:nvPr/>
        </p:nvSpPr>
        <p:spPr>
          <a:xfrm>
            <a:off x="3654790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Mobile Blackberry</a:t>
            </a:r>
          </a:p>
        </p:txBody>
      </p:sp>
      <p:pic>
        <p:nvPicPr>
          <p:cNvPr id="39" name="image86.png" descr="Mobile-Blackberry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54790" y="4873337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95"/>
          <p:cNvSpPr/>
          <p:nvPr/>
        </p:nvSpPr>
        <p:spPr>
          <a:xfrm>
            <a:off x="5324640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Mobile Generic</a:t>
            </a:r>
          </a:p>
        </p:txBody>
      </p:sp>
      <p:pic>
        <p:nvPicPr>
          <p:cNvPr id="41" name="image87.png" descr="Mobile-Generic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14643" y="4873337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97"/>
          <p:cNvSpPr/>
          <p:nvPr/>
        </p:nvSpPr>
        <p:spPr>
          <a:xfrm>
            <a:off x="6989418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Mobile iPad</a:t>
            </a:r>
          </a:p>
        </p:txBody>
      </p:sp>
      <p:pic>
        <p:nvPicPr>
          <p:cNvPr id="43" name="image88.png" descr="Mobile-iPad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984493" y="488333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99"/>
          <p:cNvSpPr/>
          <p:nvPr/>
        </p:nvSpPr>
        <p:spPr>
          <a:xfrm>
            <a:off x="8649272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Mobile iPhone</a:t>
            </a:r>
          </a:p>
        </p:txBody>
      </p:sp>
      <p:pic>
        <p:nvPicPr>
          <p:cNvPr id="45" name="image89.png" descr="Mobile-iPhone_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649272" y="4883337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501"/>
          <p:cNvSpPr/>
          <p:nvPr/>
        </p:nvSpPr>
        <p:spPr>
          <a:xfrm>
            <a:off x="10270425" y="5848316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Music Notes</a:t>
            </a:r>
          </a:p>
        </p:txBody>
      </p:sp>
      <p:pic>
        <p:nvPicPr>
          <p:cNvPr id="47" name="image90.png" descr="Music-Notes_256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38013" y="4883337"/>
            <a:ext cx="914403" cy="914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50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hape 509"/>
          <p:cNvSpPr/>
          <p:nvPr/>
        </p:nvSpPr>
        <p:spPr>
          <a:xfrm>
            <a:off x="310895" y="2606038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Newsletter Certificate</a:t>
            </a:r>
          </a:p>
        </p:txBody>
      </p:sp>
      <p:pic>
        <p:nvPicPr>
          <p:cNvPr id="7" name="image91.png" descr="Newsletter-Certificate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895" y="1691638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511"/>
          <p:cNvSpPr/>
          <p:nvPr/>
        </p:nvSpPr>
        <p:spPr>
          <a:xfrm>
            <a:off x="1933374" y="2612662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NO Sign</a:t>
            </a:r>
          </a:p>
        </p:txBody>
      </p:sp>
      <p:pic>
        <p:nvPicPr>
          <p:cNvPr id="9" name="image92.png" descr="NO-Sign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3374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13"/>
          <p:cNvSpPr/>
          <p:nvPr/>
        </p:nvSpPr>
        <p:spPr>
          <a:xfrm>
            <a:off x="3555851" y="261928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Optimization</a:t>
            </a:r>
          </a:p>
        </p:txBody>
      </p:sp>
      <p:pic>
        <p:nvPicPr>
          <p:cNvPr id="11" name="image93.png" descr="Optimization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5851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515"/>
          <p:cNvSpPr/>
          <p:nvPr/>
        </p:nvSpPr>
        <p:spPr>
          <a:xfrm>
            <a:off x="5192521" y="26302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People Add</a:t>
            </a:r>
          </a:p>
        </p:txBody>
      </p:sp>
      <p:pic>
        <p:nvPicPr>
          <p:cNvPr id="13" name="image94.png" descr="People-Add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78330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517"/>
          <p:cNvSpPr/>
          <p:nvPr/>
        </p:nvSpPr>
        <p:spPr>
          <a:xfrm>
            <a:off x="6824995" y="2612662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Person Add</a:t>
            </a:r>
          </a:p>
        </p:txBody>
      </p:sp>
      <p:pic>
        <p:nvPicPr>
          <p:cNvPr id="15" name="image95.png" descr="Person-Add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5000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519"/>
          <p:cNvSpPr/>
          <p:nvPr/>
        </p:nvSpPr>
        <p:spPr>
          <a:xfrm>
            <a:off x="8457468" y="2612662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Person Connected</a:t>
            </a:r>
          </a:p>
        </p:txBody>
      </p:sp>
      <p:pic>
        <p:nvPicPr>
          <p:cNvPr id="17" name="image96.png" descr="Person-Connected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47471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521"/>
          <p:cNvSpPr/>
          <p:nvPr/>
        </p:nvSpPr>
        <p:spPr>
          <a:xfrm>
            <a:off x="10094862" y="260603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Power Button</a:t>
            </a:r>
          </a:p>
        </p:txBody>
      </p:sp>
      <p:pic>
        <p:nvPicPr>
          <p:cNvPr id="19" name="image97.png" descr="Power-Button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79942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523"/>
          <p:cNvSpPr/>
          <p:nvPr/>
        </p:nvSpPr>
        <p:spPr>
          <a:xfrm>
            <a:off x="310895" y="4220174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RSS Feed</a:t>
            </a:r>
          </a:p>
        </p:txBody>
      </p:sp>
      <p:pic>
        <p:nvPicPr>
          <p:cNvPr id="21" name="image98.png" descr="RSS-Feed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895" y="3290534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525"/>
          <p:cNvSpPr/>
          <p:nvPr/>
        </p:nvSpPr>
        <p:spPr>
          <a:xfrm>
            <a:off x="1975535" y="4220174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Screen Bar Graph</a:t>
            </a:r>
          </a:p>
        </p:txBody>
      </p:sp>
      <p:pic>
        <p:nvPicPr>
          <p:cNvPr id="23" name="image99.png" descr="Screen-Bar-Graph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43124" y="3290534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527"/>
          <p:cNvSpPr/>
          <p:nvPr/>
        </p:nvSpPr>
        <p:spPr>
          <a:xfrm>
            <a:off x="3607763" y="4220174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Server Virtualization</a:t>
            </a:r>
          </a:p>
        </p:txBody>
      </p:sp>
      <p:pic>
        <p:nvPicPr>
          <p:cNvPr id="25" name="image100.png" descr="Server-Virtualization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07763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529"/>
          <p:cNvSpPr/>
          <p:nvPr/>
        </p:nvSpPr>
        <p:spPr>
          <a:xfrm>
            <a:off x="5239992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Services</a:t>
            </a:r>
          </a:p>
        </p:txBody>
      </p:sp>
      <p:pic>
        <p:nvPicPr>
          <p:cNvPr id="27" name="image101.png" descr="Services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239992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531"/>
          <p:cNvSpPr/>
          <p:nvPr/>
        </p:nvSpPr>
        <p:spPr>
          <a:xfrm>
            <a:off x="6872220" y="422017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Services Design</a:t>
            </a:r>
          </a:p>
        </p:txBody>
      </p:sp>
      <p:pic>
        <p:nvPicPr>
          <p:cNvPr id="29" name="image102.png" descr="Services-Design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72220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533"/>
          <p:cNvSpPr/>
          <p:nvPr/>
        </p:nvSpPr>
        <p:spPr>
          <a:xfrm>
            <a:off x="8518642" y="42049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Settings Tools</a:t>
            </a:r>
          </a:p>
        </p:txBody>
      </p:sp>
      <p:pic>
        <p:nvPicPr>
          <p:cNvPr id="31" name="image103.png" descr="Settings-Tools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04449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535"/>
          <p:cNvSpPr/>
          <p:nvPr/>
        </p:nvSpPr>
        <p:spPr>
          <a:xfrm>
            <a:off x="10160868" y="4204934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Shield Check</a:t>
            </a:r>
          </a:p>
        </p:txBody>
      </p:sp>
      <p:pic>
        <p:nvPicPr>
          <p:cNvPr id="33" name="image104.png" descr="Shield-Check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150871" y="329053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537"/>
          <p:cNvSpPr/>
          <p:nvPr/>
        </p:nvSpPr>
        <p:spPr>
          <a:xfrm>
            <a:off x="409567" y="5839690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Shield Check Solid</a:t>
            </a:r>
          </a:p>
        </p:txBody>
      </p:sp>
      <p:pic>
        <p:nvPicPr>
          <p:cNvPr id="35" name="image105.png" descr="Shield-Check-Solid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99572" y="4842164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539"/>
          <p:cNvSpPr/>
          <p:nvPr/>
        </p:nvSpPr>
        <p:spPr>
          <a:xfrm>
            <a:off x="2040227" y="583969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Shield Locked</a:t>
            </a:r>
          </a:p>
        </p:txBody>
      </p:sp>
      <p:pic>
        <p:nvPicPr>
          <p:cNvPr id="37" name="image106.png" descr="Shield-Locked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2040227" y="4842164"/>
            <a:ext cx="914401" cy="91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107.png" descr="Shield-Outline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70889" y="484216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542"/>
          <p:cNvSpPr/>
          <p:nvPr/>
        </p:nvSpPr>
        <p:spPr>
          <a:xfrm>
            <a:off x="3670889" y="583969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Shield Outline</a:t>
            </a:r>
          </a:p>
        </p:txBody>
      </p:sp>
      <p:sp>
        <p:nvSpPr>
          <p:cNvPr id="40" name="Shape 543"/>
          <p:cNvSpPr/>
          <p:nvPr/>
        </p:nvSpPr>
        <p:spPr>
          <a:xfrm>
            <a:off x="5301550" y="583969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Shield Solid</a:t>
            </a:r>
          </a:p>
        </p:txBody>
      </p:sp>
      <p:pic>
        <p:nvPicPr>
          <p:cNvPr id="41" name="image108.png" descr="Shield-Solid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01550" y="484216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545"/>
          <p:cNvSpPr/>
          <p:nvPr/>
        </p:nvSpPr>
        <p:spPr>
          <a:xfrm>
            <a:off x="6932210" y="583969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Software Defined Storage</a:t>
            </a:r>
          </a:p>
        </p:txBody>
      </p:sp>
      <p:pic>
        <p:nvPicPr>
          <p:cNvPr id="43" name="image109.png" descr="Software-Defined-Storage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932210" y="484216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547"/>
          <p:cNvSpPr/>
          <p:nvPr/>
        </p:nvSpPr>
        <p:spPr>
          <a:xfrm>
            <a:off x="8562871" y="583969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Solution Connection</a:t>
            </a:r>
          </a:p>
        </p:txBody>
      </p:sp>
      <p:pic>
        <p:nvPicPr>
          <p:cNvPr id="45" name="image110.png" descr="Solution-Connection_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8562871" y="4842164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549"/>
          <p:cNvSpPr/>
          <p:nvPr/>
        </p:nvSpPr>
        <p:spPr>
          <a:xfrm>
            <a:off x="10193534" y="583969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/>
                </a:solidFill>
              </a:rPr>
              <a:t>Solutions HP cDot</a:t>
            </a:r>
          </a:p>
        </p:txBody>
      </p:sp>
      <p:pic>
        <p:nvPicPr>
          <p:cNvPr id="47" name="image111.png" descr="Solutions-HP-cDot_256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193534" y="4842164"/>
            <a:ext cx="914403" cy="914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hape 555"/>
          <p:cNvSpPr/>
          <p:nvPr/>
        </p:nvSpPr>
        <p:spPr>
          <a:xfrm>
            <a:off x="315093" y="2625055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Speaker</a:t>
            </a:r>
          </a:p>
        </p:txBody>
      </p:sp>
      <p:pic>
        <p:nvPicPr>
          <p:cNvPr id="7" name="image112.png" descr="Speaker_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895" y="1691638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557"/>
          <p:cNvSpPr/>
          <p:nvPr/>
        </p:nvSpPr>
        <p:spPr>
          <a:xfrm>
            <a:off x="1957295" y="262505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Speaker OFF</a:t>
            </a:r>
          </a:p>
        </p:txBody>
      </p:sp>
      <p:pic>
        <p:nvPicPr>
          <p:cNvPr id="9" name="image113.png" descr="Speaker-OFF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297" y="1691638"/>
            <a:ext cx="914404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59"/>
          <p:cNvSpPr/>
          <p:nvPr/>
        </p:nvSpPr>
        <p:spPr>
          <a:xfrm>
            <a:off x="3599496" y="262505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Speaker ON</a:t>
            </a:r>
          </a:p>
        </p:txBody>
      </p:sp>
      <p:pic>
        <p:nvPicPr>
          <p:cNvPr id="11" name="image114.png" descr="Speaker-ON_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9501" y="1691638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561"/>
          <p:cNvSpPr/>
          <p:nvPr/>
        </p:nvSpPr>
        <p:spPr>
          <a:xfrm>
            <a:off x="5236628" y="262505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Speech Bubble</a:t>
            </a:r>
          </a:p>
        </p:txBody>
      </p:sp>
      <p:pic>
        <p:nvPicPr>
          <p:cNvPr id="13" name="image115.png" descr="Speech-Bubble_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31703" y="1691638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563"/>
          <p:cNvSpPr/>
          <p:nvPr/>
        </p:nvSpPr>
        <p:spPr>
          <a:xfrm>
            <a:off x="6945606" y="262505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Speech Bubbles</a:t>
            </a:r>
          </a:p>
        </p:txBody>
      </p:sp>
      <p:pic>
        <p:nvPicPr>
          <p:cNvPr id="15" name="image116.png" descr="Speech-Bubbles_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8834" y="1691638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565"/>
          <p:cNvSpPr/>
          <p:nvPr/>
        </p:nvSpPr>
        <p:spPr>
          <a:xfrm>
            <a:off x="8577812" y="262505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Star</a:t>
            </a:r>
          </a:p>
        </p:txBody>
      </p:sp>
      <p:pic>
        <p:nvPicPr>
          <p:cNvPr id="17" name="image117.png" descr="Star_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77812" y="1691638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567"/>
          <p:cNvSpPr/>
          <p:nvPr/>
        </p:nvSpPr>
        <p:spPr>
          <a:xfrm>
            <a:off x="1021001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Strategy Services</a:t>
            </a:r>
          </a:p>
        </p:txBody>
      </p:sp>
      <p:pic>
        <p:nvPicPr>
          <p:cNvPr id="19" name="image118.png" descr="Strategy-Services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10017" y="1691638"/>
            <a:ext cx="914403" cy="9144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569"/>
          <p:cNvSpPr/>
          <p:nvPr/>
        </p:nvSpPr>
        <p:spPr>
          <a:xfrm>
            <a:off x="312997" y="4212861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Subscription Email</a:t>
            </a:r>
          </a:p>
        </p:txBody>
      </p:sp>
      <p:pic>
        <p:nvPicPr>
          <p:cNvPr id="21" name="image119.png" descr="Subscription-Email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0895" y="3291840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571"/>
          <p:cNvSpPr/>
          <p:nvPr/>
        </p:nvSpPr>
        <p:spPr>
          <a:xfrm>
            <a:off x="1959243" y="4219483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Support Speech Bubbles</a:t>
            </a:r>
          </a:p>
        </p:txBody>
      </p:sp>
      <p:pic>
        <p:nvPicPr>
          <p:cNvPr id="23" name="image120.png" descr="Support-Speech-Bubbles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46823" y="3291840"/>
            <a:ext cx="914401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573"/>
          <p:cNvSpPr/>
          <p:nvPr/>
        </p:nvSpPr>
        <p:spPr>
          <a:xfrm>
            <a:off x="3609361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Systems</a:t>
            </a:r>
          </a:p>
        </p:txBody>
      </p:sp>
      <p:pic>
        <p:nvPicPr>
          <p:cNvPr id="25" name="image121.png" descr="Systems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93069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575"/>
          <p:cNvSpPr/>
          <p:nvPr/>
        </p:nvSpPr>
        <p:spPr>
          <a:xfrm>
            <a:off x="5253182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Teamwork</a:t>
            </a:r>
          </a:p>
        </p:txBody>
      </p:sp>
      <p:pic>
        <p:nvPicPr>
          <p:cNvPr id="27" name="image122.png" descr="Teamwork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243188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577"/>
          <p:cNvSpPr/>
          <p:nvPr/>
        </p:nvSpPr>
        <p:spPr>
          <a:xfrm>
            <a:off x="6897003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Tech ONTAP</a:t>
            </a:r>
          </a:p>
        </p:txBody>
      </p:sp>
      <p:pic>
        <p:nvPicPr>
          <p:cNvPr id="29" name="image123.png" descr="Tech-ONTAP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87009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579"/>
          <p:cNvSpPr/>
          <p:nvPr/>
        </p:nvSpPr>
        <p:spPr>
          <a:xfrm>
            <a:off x="8545748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Trash Can</a:t>
            </a:r>
          </a:p>
        </p:txBody>
      </p:sp>
      <p:pic>
        <p:nvPicPr>
          <p:cNvPr id="31" name="image124.png" descr="Trash-Can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30828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581"/>
          <p:cNvSpPr/>
          <p:nvPr/>
        </p:nvSpPr>
        <p:spPr>
          <a:xfrm>
            <a:off x="10179573" y="4245655"/>
            <a:ext cx="99117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Unified Communications</a:t>
            </a:r>
          </a:p>
        </p:txBody>
      </p:sp>
      <p:pic>
        <p:nvPicPr>
          <p:cNvPr id="33" name="image125.png" descr="Unified-Communications_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256345" y="3291840"/>
            <a:ext cx="914403" cy="91440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583"/>
          <p:cNvSpPr/>
          <p:nvPr/>
        </p:nvSpPr>
        <p:spPr>
          <a:xfrm>
            <a:off x="343306" y="5818908"/>
            <a:ext cx="9144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Virtualization Desktop</a:t>
            </a:r>
          </a:p>
        </p:txBody>
      </p:sp>
      <p:pic>
        <p:nvPicPr>
          <p:cNvPr id="35" name="image126.png" descr="Virtualization-Desktop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0895" y="480060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585"/>
          <p:cNvSpPr/>
          <p:nvPr/>
        </p:nvSpPr>
        <p:spPr>
          <a:xfrm>
            <a:off x="2013596" y="58189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Virtualized Storage</a:t>
            </a:r>
          </a:p>
        </p:txBody>
      </p:sp>
      <p:pic>
        <p:nvPicPr>
          <p:cNvPr id="37" name="image127.png" descr="Virtualized-Storage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981186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587"/>
          <p:cNvSpPr/>
          <p:nvPr/>
        </p:nvSpPr>
        <p:spPr>
          <a:xfrm>
            <a:off x="3653575" y="58189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Virtualized Systems</a:t>
            </a:r>
          </a:p>
        </p:txBody>
      </p:sp>
      <p:pic>
        <p:nvPicPr>
          <p:cNvPr id="39" name="image128.png" descr="Virtualized-Systems_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51475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589"/>
          <p:cNvSpPr/>
          <p:nvPr/>
        </p:nvSpPr>
        <p:spPr>
          <a:xfrm>
            <a:off x="5319833" y="58189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Webcast</a:t>
            </a:r>
          </a:p>
        </p:txBody>
      </p:sp>
      <p:pic>
        <p:nvPicPr>
          <p:cNvPr id="41" name="image129.png" descr="Webcast_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291456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591"/>
          <p:cNvSpPr/>
          <p:nvPr/>
        </p:nvSpPr>
        <p:spPr>
          <a:xfrm>
            <a:off x="6957714" y="58189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WiFi Signal</a:t>
            </a:r>
          </a:p>
        </p:txBody>
      </p:sp>
      <p:pic>
        <p:nvPicPr>
          <p:cNvPr id="43" name="image130.png" descr="WiFi-Signal_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957714" y="4800600"/>
            <a:ext cx="914403" cy="91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A33"/>
                </a:solidFill>
              </a:rPr>
              <a:t>Phase 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71" y="1684791"/>
            <a:ext cx="819562" cy="8195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1637372"/>
            <a:ext cx="914400" cy="914400"/>
          </a:xfrm>
          <a:prstGeom prst="rect">
            <a:avLst/>
          </a:prstGeom>
        </p:spPr>
      </p:pic>
      <p:sp>
        <p:nvSpPr>
          <p:cNvPr id="48" name="Shape 249"/>
          <p:cNvSpPr/>
          <p:nvPr/>
        </p:nvSpPr>
        <p:spPr>
          <a:xfrm>
            <a:off x="1949557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Big Data Analytics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49" name="Shape 250"/>
          <p:cNvSpPr/>
          <p:nvPr/>
        </p:nvSpPr>
        <p:spPr>
          <a:xfrm>
            <a:off x="3596722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Capacity Management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50" name="Shape 251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Car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37372"/>
            <a:ext cx="914400" cy="9144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1637372"/>
            <a:ext cx="914400" cy="914400"/>
          </a:xfrm>
          <a:prstGeom prst="rect">
            <a:avLst/>
          </a:prstGeom>
        </p:spPr>
      </p:pic>
      <p:sp>
        <p:nvSpPr>
          <p:cNvPr id="85" name="Shape 249"/>
          <p:cNvSpPr/>
          <p:nvPr/>
        </p:nvSpPr>
        <p:spPr>
          <a:xfrm>
            <a:off x="382588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API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19" name="Shape 255"/>
          <p:cNvSpPr/>
          <p:nvPr/>
        </p:nvSpPr>
        <p:spPr>
          <a:xfrm>
            <a:off x="382588" y="4212861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Flex Array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3207224"/>
            <a:ext cx="914400" cy="91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1637372"/>
            <a:ext cx="914400" cy="914400"/>
          </a:xfrm>
          <a:prstGeom prst="rect">
            <a:avLst/>
          </a:prstGeom>
        </p:spPr>
      </p:pic>
      <p:sp>
        <p:nvSpPr>
          <p:cNvPr id="33" name="Shape 249"/>
          <p:cNvSpPr/>
          <p:nvPr/>
        </p:nvSpPr>
        <p:spPr>
          <a:xfrm>
            <a:off x="6862804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Comprehensive Logging Auditing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35" name="Shape 251"/>
          <p:cNvSpPr/>
          <p:nvPr/>
        </p:nvSpPr>
        <p:spPr>
          <a:xfrm>
            <a:off x="1012659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Flag NetApp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1" y="1637372"/>
            <a:ext cx="91440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09" y="1637372"/>
            <a:ext cx="914400" cy="914400"/>
          </a:xfrm>
          <a:prstGeom prst="rect">
            <a:avLst/>
          </a:prstGeom>
        </p:spPr>
      </p:pic>
      <p:sp>
        <p:nvSpPr>
          <p:cNvPr id="38" name="Shape 249"/>
          <p:cNvSpPr/>
          <p:nvPr/>
        </p:nvSpPr>
        <p:spPr>
          <a:xfrm>
            <a:off x="8487413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Dedicated Workloads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39" name="Shape 262"/>
          <p:cNvSpPr/>
          <p:nvPr/>
        </p:nvSpPr>
        <p:spPr>
          <a:xfrm>
            <a:off x="382588" y="5714998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Performance Management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4755917"/>
            <a:ext cx="914400" cy="914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30" y="3173540"/>
            <a:ext cx="1006844" cy="1006844"/>
          </a:xfrm>
          <a:prstGeom prst="rect">
            <a:avLst/>
          </a:prstGeom>
        </p:spPr>
      </p:pic>
      <p:sp>
        <p:nvSpPr>
          <p:cNvPr id="59" name="Shape 249"/>
          <p:cNvSpPr/>
          <p:nvPr/>
        </p:nvSpPr>
        <p:spPr>
          <a:xfrm>
            <a:off x="1949557" y="421482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Malicious Act Protection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60" name="Shape 250"/>
          <p:cNvSpPr/>
          <p:nvPr/>
        </p:nvSpPr>
        <p:spPr>
          <a:xfrm>
            <a:off x="3596722" y="421482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Manufacturing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61" name="Shape 251"/>
          <p:cNvSpPr/>
          <p:nvPr/>
        </p:nvSpPr>
        <p:spPr>
          <a:xfrm>
            <a:off x="5213350" y="421482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Multivendor Management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240387"/>
            <a:ext cx="914400" cy="9144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3240387"/>
            <a:ext cx="914400" cy="914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3240387"/>
            <a:ext cx="914400" cy="914400"/>
          </a:xfrm>
          <a:prstGeom prst="rect">
            <a:avLst/>
          </a:prstGeom>
        </p:spPr>
      </p:pic>
      <p:sp>
        <p:nvSpPr>
          <p:cNvPr id="65" name="Shape 249"/>
          <p:cNvSpPr/>
          <p:nvPr/>
        </p:nvSpPr>
        <p:spPr>
          <a:xfrm>
            <a:off x="6862804" y="421482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Oil &amp; Gas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66" name="Shape 251"/>
          <p:cNvSpPr/>
          <p:nvPr/>
        </p:nvSpPr>
        <p:spPr>
          <a:xfrm>
            <a:off x="10126597" y="421482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People Group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1" y="3240387"/>
            <a:ext cx="914400" cy="914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09" y="3240387"/>
            <a:ext cx="914400" cy="914400"/>
          </a:xfrm>
          <a:prstGeom prst="rect">
            <a:avLst/>
          </a:prstGeom>
        </p:spPr>
      </p:pic>
      <p:sp>
        <p:nvSpPr>
          <p:cNvPr id="71" name="Shape 249"/>
          <p:cNvSpPr/>
          <p:nvPr/>
        </p:nvSpPr>
        <p:spPr>
          <a:xfrm>
            <a:off x="8487413" y="4214823"/>
            <a:ext cx="91440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Partnership Customer Relationship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30" y="4689170"/>
            <a:ext cx="1006844" cy="1006844"/>
          </a:xfrm>
          <a:prstGeom prst="rect">
            <a:avLst/>
          </a:prstGeom>
        </p:spPr>
      </p:pic>
      <p:sp>
        <p:nvSpPr>
          <p:cNvPr id="73" name="Shape 249"/>
          <p:cNvSpPr/>
          <p:nvPr/>
        </p:nvSpPr>
        <p:spPr>
          <a:xfrm>
            <a:off x="1949557" y="57304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Regulatory Mandates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74" name="Shape 250"/>
          <p:cNvSpPr/>
          <p:nvPr/>
        </p:nvSpPr>
        <p:spPr>
          <a:xfrm>
            <a:off x="3596722" y="5730453"/>
            <a:ext cx="91440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Role Based Access Control RBAC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75" name="Shape 251"/>
          <p:cNvSpPr/>
          <p:nvPr/>
        </p:nvSpPr>
        <p:spPr>
          <a:xfrm>
            <a:off x="5213350" y="57304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Secure Multitenancy</a:t>
            </a:r>
            <a:endParaRPr sz="900" dirty="0">
              <a:solidFill>
                <a:srgbClr val="53565A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4756017"/>
            <a:ext cx="914400" cy="9144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4756017"/>
            <a:ext cx="914400" cy="914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4756017"/>
            <a:ext cx="914400" cy="914400"/>
          </a:xfrm>
          <a:prstGeom prst="rect">
            <a:avLst/>
          </a:prstGeom>
        </p:spPr>
      </p:pic>
      <p:sp>
        <p:nvSpPr>
          <p:cNvPr id="79" name="Shape 249"/>
          <p:cNvSpPr/>
          <p:nvPr/>
        </p:nvSpPr>
        <p:spPr>
          <a:xfrm>
            <a:off x="6862804" y="57304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SnapMirror</a:t>
            </a:r>
            <a:endParaRPr sz="900" dirty="0">
              <a:solidFill>
                <a:srgbClr val="53565A"/>
              </a:solidFill>
            </a:endParaRPr>
          </a:p>
        </p:txBody>
      </p:sp>
      <p:sp>
        <p:nvSpPr>
          <p:cNvPr id="80" name="Shape 251"/>
          <p:cNvSpPr/>
          <p:nvPr/>
        </p:nvSpPr>
        <p:spPr>
          <a:xfrm>
            <a:off x="10126597" y="5730453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Teamwork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1" y="4756017"/>
            <a:ext cx="914400" cy="914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09" y="4756017"/>
            <a:ext cx="914400" cy="914400"/>
          </a:xfrm>
          <a:prstGeom prst="rect">
            <a:avLst/>
          </a:prstGeom>
        </p:spPr>
      </p:pic>
      <p:sp>
        <p:nvSpPr>
          <p:cNvPr id="83" name="Shape 249"/>
          <p:cNvSpPr/>
          <p:nvPr/>
        </p:nvSpPr>
        <p:spPr>
          <a:xfrm>
            <a:off x="8487413" y="5730453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rgbClr val="53565A"/>
                </a:solidFill>
              </a:rPr>
              <a:t>Software Development</a:t>
            </a:r>
            <a:endParaRPr sz="9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6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Phase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1637372"/>
            <a:ext cx="914400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1637372"/>
            <a:ext cx="914400" cy="914400"/>
          </a:xfrm>
          <a:prstGeom prst="rect">
            <a:avLst/>
          </a:prstGeom>
        </p:spPr>
      </p:pic>
      <p:sp>
        <p:nvSpPr>
          <p:cNvPr id="48" name="Shape 249"/>
          <p:cNvSpPr/>
          <p:nvPr/>
        </p:nvSpPr>
        <p:spPr>
          <a:xfrm>
            <a:off x="1949557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Auto Support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On Demand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9" name="Shape 250"/>
          <p:cNvSpPr/>
          <p:nvPr/>
        </p:nvSpPr>
        <p:spPr>
          <a:xfrm>
            <a:off x="3596722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Branch Office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0" name="Shape 251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cDot Cluster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37372"/>
            <a:ext cx="914400" cy="9144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1637372"/>
            <a:ext cx="914400" cy="914400"/>
          </a:xfrm>
          <a:prstGeom prst="rect">
            <a:avLst/>
          </a:prstGeom>
        </p:spPr>
      </p:pic>
      <p:sp>
        <p:nvSpPr>
          <p:cNvPr id="85" name="Shape 249"/>
          <p:cNvSpPr/>
          <p:nvPr/>
        </p:nvSpPr>
        <p:spPr>
          <a:xfrm>
            <a:off x="382588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All-Flash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8" name="Shape 254"/>
          <p:cNvSpPr/>
          <p:nvPr/>
        </p:nvSpPr>
        <p:spPr>
          <a:xfrm>
            <a:off x="1953935" y="421286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Data Lake A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9" name="Shape 255"/>
          <p:cNvSpPr/>
          <p:nvPr/>
        </p:nvSpPr>
        <p:spPr>
          <a:xfrm>
            <a:off x="311150" y="4212861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Comparison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0" name="Shape 257"/>
          <p:cNvSpPr/>
          <p:nvPr/>
        </p:nvSpPr>
        <p:spPr>
          <a:xfrm>
            <a:off x="3596722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Data Lake B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1" name="Shape 258"/>
          <p:cNvSpPr/>
          <p:nvPr/>
        </p:nvSpPr>
        <p:spPr>
          <a:xfrm>
            <a:off x="5213350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Flash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2" name="Shape 259"/>
          <p:cNvSpPr/>
          <p:nvPr/>
        </p:nvSpPr>
        <p:spPr>
          <a:xfrm>
            <a:off x="6852951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Get Started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3" name="Shape 260"/>
          <p:cNvSpPr/>
          <p:nvPr/>
        </p:nvSpPr>
        <p:spPr>
          <a:xfrm>
            <a:off x="8487416" y="421884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GPS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4" name="Shape 261"/>
          <p:cNvSpPr/>
          <p:nvPr/>
        </p:nvSpPr>
        <p:spPr>
          <a:xfrm>
            <a:off x="10121880" y="4210930"/>
            <a:ext cx="99117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 Risks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207224"/>
            <a:ext cx="91440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3207224"/>
            <a:ext cx="914400" cy="91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3" y="3207224"/>
            <a:ext cx="914400" cy="914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54" y="3207224"/>
            <a:ext cx="91440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08" y="3208480"/>
            <a:ext cx="911887" cy="9118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3207224"/>
            <a:ext cx="914400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0" y="3207224"/>
            <a:ext cx="914400" cy="91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1637372"/>
            <a:ext cx="914400" cy="914400"/>
          </a:xfrm>
          <a:prstGeom prst="rect">
            <a:avLst/>
          </a:prstGeom>
        </p:spPr>
      </p:pic>
      <p:sp>
        <p:nvSpPr>
          <p:cNvPr id="33" name="Shape 249"/>
          <p:cNvSpPr/>
          <p:nvPr/>
        </p:nvSpPr>
        <p:spPr>
          <a:xfrm>
            <a:off x="6862804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Cloud Control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5" name="Shape 251"/>
          <p:cNvSpPr/>
          <p:nvPr/>
        </p:nvSpPr>
        <p:spPr>
          <a:xfrm>
            <a:off x="1012659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Communities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1" y="1637372"/>
            <a:ext cx="91440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09" y="1637372"/>
            <a:ext cx="914400" cy="914400"/>
          </a:xfrm>
          <a:prstGeom prst="rect">
            <a:avLst/>
          </a:prstGeom>
        </p:spPr>
      </p:pic>
      <p:sp>
        <p:nvSpPr>
          <p:cNvPr id="38" name="Shape 249"/>
          <p:cNvSpPr/>
          <p:nvPr/>
        </p:nvSpPr>
        <p:spPr>
          <a:xfrm>
            <a:off x="8487413" y="2611808"/>
            <a:ext cx="91440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Cloud Integration and Backup and Archive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9" name="Shape 262"/>
          <p:cNvSpPr/>
          <p:nvPr/>
        </p:nvSpPr>
        <p:spPr>
          <a:xfrm>
            <a:off x="311150" y="571499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Hourglass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0" name="Shape 263"/>
          <p:cNvSpPr/>
          <p:nvPr/>
        </p:nvSpPr>
        <p:spPr>
          <a:xfrm>
            <a:off x="1949557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HTML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1" name="Shape 264"/>
          <p:cNvSpPr/>
          <p:nvPr/>
        </p:nvSpPr>
        <p:spPr>
          <a:xfrm>
            <a:off x="3596722" y="571499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Infrastructure Convergence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2" name="Shape 265"/>
          <p:cNvSpPr/>
          <p:nvPr/>
        </p:nvSpPr>
        <p:spPr>
          <a:xfrm>
            <a:off x="5213350" y="571499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NetApp Private Storage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3" name="Shape 266"/>
          <p:cNvSpPr/>
          <p:nvPr/>
        </p:nvSpPr>
        <p:spPr>
          <a:xfrm>
            <a:off x="6852951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ONTAP Cloud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4" name="Shape 281"/>
          <p:cNvSpPr/>
          <p:nvPr/>
        </p:nvSpPr>
        <p:spPr>
          <a:xfrm>
            <a:off x="8487416" y="5714998"/>
            <a:ext cx="9144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OpenStack Based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4755917"/>
            <a:ext cx="914400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4755917"/>
            <a:ext cx="914400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4764503"/>
            <a:ext cx="914400" cy="914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23" y="4802791"/>
            <a:ext cx="914400" cy="914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4806057"/>
            <a:ext cx="914400" cy="9144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42" y="4802791"/>
            <a:ext cx="914400" cy="914400"/>
          </a:xfrm>
          <a:prstGeom prst="rect">
            <a:avLst/>
          </a:prstGeom>
        </p:spPr>
      </p:pic>
      <p:sp>
        <p:nvSpPr>
          <p:cNvPr id="56" name="Shape 281"/>
          <p:cNvSpPr/>
          <p:nvPr/>
        </p:nvSpPr>
        <p:spPr>
          <a:xfrm>
            <a:off x="10110964" y="5714998"/>
            <a:ext cx="9144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Storage Efficiency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0" y="4764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4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Phase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1637372"/>
            <a:ext cx="914400" cy="914400"/>
          </a:xfrm>
          <a:prstGeom prst="rect">
            <a:avLst/>
          </a:prstGeom>
        </p:spPr>
      </p:pic>
      <p:sp>
        <p:nvSpPr>
          <p:cNvPr id="48" name="Shape 249"/>
          <p:cNvSpPr/>
          <p:nvPr/>
        </p:nvSpPr>
        <p:spPr>
          <a:xfrm>
            <a:off x="194955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VMware Based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37372"/>
            <a:ext cx="914400" cy="914400"/>
          </a:xfrm>
          <a:prstGeom prst="rect">
            <a:avLst/>
          </a:prstGeom>
        </p:spPr>
      </p:pic>
      <p:sp>
        <p:nvSpPr>
          <p:cNvPr id="85" name="Shape 249"/>
          <p:cNvSpPr/>
          <p:nvPr/>
        </p:nvSpPr>
        <p:spPr>
          <a:xfrm>
            <a:off x="382588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StorageGRID Webscale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gray">
          <a:xfrm>
            <a:off x="297760" y="3190712"/>
            <a:ext cx="11394477" cy="400109"/>
          </a:xfrm>
          <a:prstGeom prst="rect">
            <a:avLst/>
          </a:prstGeom>
        </p:spPr>
        <p:txBody>
          <a:bodyPr vert="horz" wrap="square" lIns="91521" tIns="45761" rIns="91521" bIns="45761" rtlCol="0" anchor="t">
            <a:noAutofit/>
          </a:bodyPr>
          <a:lstStyle>
            <a:lvl1pPr marL="0" indent="0" algn="l" defTabSz="91521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608" indent="0" algn="l" defTabSz="91521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216" indent="0" algn="l" defTabSz="915216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2822" indent="0" algn="l" defTabSz="915216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0430" marR="0" indent="0" algn="l" defTabSz="915216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None/>
              <a:tabLst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8038" indent="0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5646" indent="0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3253" indent="0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0861" indent="0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13C7A"/>
                </a:solidFill>
              </a:rPr>
              <a:t>Phase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37216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3721666"/>
            <a:ext cx="914400" cy="914400"/>
          </a:xfrm>
          <a:prstGeom prst="rect">
            <a:avLst/>
          </a:prstGeom>
        </p:spPr>
      </p:pic>
      <p:sp>
        <p:nvSpPr>
          <p:cNvPr id="13" name="Shape 249"/>
          <p:cNvSpPr/>
          <p:nvPr/>
        </p:nvSpPr>
        <p:spPr>
          <a:xfrm>
            <a:off x="1949557" y="4696102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Inspire and Engaged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4" name="Shape 250"/>
          <p:cNvSpPr/>
          <p:nvPr/>
        </p:nvSpPr>
        <p:spPr>
          <a:xfrm>
            <a:off x="3596722" y="4696102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SolidFire Robot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5" name="Shape 251"/>
          <p:cNvSpPr/>
          <p:nvPr/>
        </p:nvSpPr>
        <p:spPr>
          <a:xfrm>
            <a:off x="5213350" y="4696102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Transform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721666"/>
            <a:ext cx="9144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3721666"/>
            <a:ext cx="914400" cy="914400"/>
          </a:xfrm>
          <a:prstGeom prst="rect">
            <a:avLst/>
          </a:prstGeom>
        </p:spPr>
      </p:pic>
      <p:sp>
        <p:nvSpPr>
          <p:cNvPr id="18" name="Shape 249"/>
          <p:cNvSpPr/>
          <p:nvPr/>
        </p:nvSpPr>
        <p:spPr>
          <a:xfrm>
            <a:off x="382588" y="4696102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Arrow Transform</a:t>
            </a:r>
            <a:endParaRPr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877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C72AB"/>
                </a:solidFill>
              </a:rPr>
              <a:t>Phase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1637372"/>
            <a:ext cx="914400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1637372"/>
            <a:ext cx="914400" cy="914400"/>
          </a:xfrm>
          <a:prstGeom prst="rect">
            <a:avLst/>
          </a:prstGeom>
        </p:spPr>
      </p:pic>
      <p:sp>
        <p:nvSpPr>
          <p:cNvPr id="48" name="Shape 249"/>
          <p:cNvSpPr/>
          <p:nvPr/>
        </p:nvSpPr>
        <p:spPr>
          <a:xfrm>
            <a:off x="1949557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Backup and Archive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9" name="Shape 250"/>
          <p:cNvSpPr/>
          <p:nvPr/>
        </p:nvSpPr>
        <p:spPr>
          <a:xfrm>
            <a:off x="3596722" y="2611808"/>
            <a:ext cx="91440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Cloud Integration and Backup Archive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0" name="Shape 251"/>
          <p:cNvSpPr/>
          <p:nvPr/>
        </p:nvSpPr>
        <p:spPr>
          <a:xfrm>
            <a:off x="5213350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Disaster Recovery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1" name="Shape 252"/>
          <p:cNvSpPr/>
          <p:nvPr/>
        </p:nvSpPr>
        <p:spPr>
          <a:xfrm>
            <a:off x="6852951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Site-to-Site High Availability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2" name="Shape 253"/>
          <p:cNvSpPr/>
          <p:nvPr/>
        </p:nvSpPr>
        <p:spPr>
          <a:xfrm>
            <a:off x="8487416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CT Scan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3" name="Shape 254"/>
          <p:cNvSpPr/>
          <p:nvPr/>
        </p:nvSpPr>
        <p:spPr>
          <a:xfrm>
            <a:off x="1953935" y="421286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Mammogram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4" name="Shape 255"/>
          <p:cNvSpPr/>
          <p:nvPr/>
        </p:nvSpPr>
        <p:spPr>
          <a:xfrm>
            <a:off x="311150" y="4212861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Digital Photo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5" name="Shape 256"/>
          <p:cNvSpPr/>
          <p:nvPr/>
        </p:nvSpPr>
        <p:spPr>
          <a:xfrm>
            <a:off x="10122165" y="2606899"/>
            <a:ext cx="914402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Data</a:t>
            </a: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900">
              <a:solidFill>
                <a:schemeClr val="tx1"/>
              </a:solidFill>
            </a:endParaRPr>
          </a:p>
        </p:txBody>
      </p:sp>
      <p:sp>
        <p:nvSpPr>
          <p:cNvPr id="56" name="Shape 257"/>
          <p:cNvSpPr/>
          <p:nvPr/>
        </p:nvSpPr>
        <p:spPr>
          <a:xfrm>
            <a:off x="3596722" y="4230415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MRI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7" name="Shape 258"/>
          <p:cNvSpPr/>
          <p:nvPr/>
        </p:nvSpPr>
        <p:spPr>
          <a:xfrm>
            <a:off x="5213350" y="4212861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Healthcare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X-Ray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8" name="Shape 259"/>
          <p:cNvSpPr/>
          <p:nvPr/>
        </p:nvSpPr>
        <p:spPr>
          <a:xfrm>
            <a:off x="6852951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Heavy Data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59" name="Shape 260"/>
          <p:cNvSpPr/>
          <p:nvPr/>
        </p:nvSpPr>
        <p:spPr>
          <a:xfrm>
            <a:off x="8487416" y="421884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Webinar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0" name="Shape 261"/>
          <p:cNvSpPr/>
          <p:nvPr/>
        </p:nvSpPr>
        <p:spPr>
          <a:xfrm>
            <a:off x="10121880" y="4210930"/>
            <a:ext cx="99117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Web Lecture Training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1" name="Shape 262"/>
          <p:cNvSpPr/>
          <p:nvPr/>
        </p:nvSpPr>
        <p:spPr>
          <a:xfrm>
            <a:off x="311150" y="5714998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Web Based Training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2" name="Shape 263"/>
          <p:cNvSpPr/>
          <p:nvPr/>
        </p:nvSpPr>
        <p:spPr>
          <a:xfrm>
            <a:off x="1949557" y="571499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Virtual Live Training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3" name="Shape 264"/>
          <p:cNvSpPr/>
          <p:nvPr/>
        </p:nvSpPr>
        <p:spPr>
          <a:xfrm>
            <a:off x="3596722" y="571499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Instructor Led Training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4" name="Shape 265"/>
          <p:cNvSpPr/>
          <p:nvPr/>
        </p:nvSpPr>
        <p:spPr>
          <a:xfrm>
            <a:off x="5213350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Exam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5" name="Shape 266"/>
          <p:cNvSpPr/>
          <p:nvPr/>
        </p:nvSpPr>
        <p:spPr>
          <a:xfrm>
            <a:off x="6852951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Shopping Cart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66" name="Shape 281"/>
          <p:cNvSpPr/>
          <p:nvPr/>
        </p:nvSpPr>
        <p:spPr>
          <a:xfrm>
            <a:off x="8487416" y="5714998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Notification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37372"/>
            <a:ext cx="914400" cy="9144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1637372"/>
            <a:ext cx="914400" cy="914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2" y="1637372"/>
            <a:ext cx="914400" cy="914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42" y="1637372"/>
            <a:ext cx="914400" cy="9144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0" y="1637372"/>
            <a:ext cx="914400" cy="9144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207224"/>
            <a:ext cx="914400" cy="9144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3207224"/>
            <a:ext cx="914400" cy="9144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3" y="3207224"/>
            <a:ext cx="914400" cy="914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54" y="3207224"/>
            <a:ext cx="914400" cy="914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08" y="3207224"/>
            <a:ext cx="911887" cy="9144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3207224"/>
            <a:ext cx="914400" cy="914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0" y="3207224"/>
            <a:ext cx="914400" cy="9144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4746262"/>
            <a:ext cx="914400" cy="9144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4746262"/>
            <a:ext cx="914400" cy="9144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4746262"/>
            <a:ext cx="914400" cy="914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23" y="4746262"/>
            <a:ext cx="914400" cy="9144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4746262"/>
            <a:ext cx="914400" cy="9144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42" y="4746262"/>
            <a:ext cx="914400" cy="914400"/>
          </a:xfrm>
          <a:prstGeom prst="rect">
            <a:avLst/>
          </a:prstGeom>
        </p:spPr>
      </p:pic>
      <p:sp>
        <p:nvSpPr>
          <p:cNvPr id="85" name="Shape 249"/>
          <p:cNvSpPr/>
          <p:nvPr/>
        </p:nvSpPr>
        <p:spPr>
          <a:xfrm>
            <a:off x="382588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Collaboration Communication</a:t>
            </a:r>
            <a:endParaRPr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07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1645433"/>
            <a:ext cx="914400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1648407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63" y="240329"/>
            <a:ext cx="3502702" cy="904795"/>
          </a:xfrm>
        </p:spPr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Phase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hape 248"/>
          <p:cNvSpPr/>
          <p:nvPr/>
        </p:nvSpPr>
        <p:spPr>
          <a:xfrm>
            <a:off x="311150" y="261180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Eye Chart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" name="Shape 249"/>
          <p:cNvSpPr/>
          <p:nvPr/>
        </p:nvSpPr>
        <p:spPr>
          <a:xfrm>
            <a:off x="194955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Savings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8" name="Shape 250"/>
          <p:cNvSpPr/>
          <p:nvPr/>
        </p:nvSpPr>
        <p:spPr>
          <a:xfrm>
            <a:off x="3596722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Clock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9" name="Shape 251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Choice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0" name="Shape 252"/>
          <p:cNvSpPr/>
          <p:nvPr/>
        </p:nvSpPr>
        <p:spPr>
          <a:xfrm>
            <a:off x="6852951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Control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" name="Shape 253"/>
          <p:cNvSpPr/>
          <p:nvPr/>
        </p:nvSpPr>
        <p:spPr>
          <a:xfrm>
            <a:off x="8487416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Lifecycle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2" name="Shape 254"/>
          <p:cNvSpPr/>
          <p:nvPr/>
        </p:nvSpPr>
        <p:spPr>
          <a:xfrm>
            <a:off x="1953935" y="4212860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Bitcoin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3" name="Shape 255"/>
          <p:cNvSpPr/>
          <p:nvPr/>
        </p:nvSpPr>
        <p:spPr>
          <a:xfrm>
            <a:off x="311150" y="4212861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Dollar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4" name="Shape 256"/>
          <p:cNvSpPr/>
          <p:nvPr/>
        </p:nvSpPr>
        <p:spPr>
          <a:xfrm>
            <a:off x="10122165" y="2606899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Partnership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5" name="Shape 257"/>
          <p:cNvSpPr/>
          <p:nvPr/>
        </p:nvSpPr>
        <p:spPr>
          <a:xfrm>
            <a:off x="3596722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Euro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6" name="Shape 258"/>
          <p:cNvSpPr/>
          <p:nvPr/>
        </p:nvSpPr>
        <p:spPr>
          <a:xfrm>
            <a:off x="5213350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GBP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7" name="Shape 259"/>
          <p:cNvSpPr/>
          <p:nvPr/>
        </p:nvSpPr>
        <p:spPr>
          <a:xfrm>
            <a:off x="6852951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Yen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8" name="Shape 260"/>
          <p:cNvSpPr/>
          <p:nvPr/>
        </p:nvSpPr>
        <p:spPr>
          <a:xfrm>
            <a:off x="8487416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Session Builder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9" name="Shape 261"/>
          <p:cNvSpPr/>
          <p:nvPr/>
        </p:nvSpPr>
        <p:spPr>
          <a:xfrm>
            <a:off x="10121880" y="4245655"/>
            <a:ext cx="99117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Session Catalog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0" name="Shape 262"/>
          <p:cNvSpPr/>
          <p:nvPr/>
        </p:nvSpPr>
        <p:spPr>
          <a:xfrm>
            <a:off x="311150" y="571499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Moon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1" name="Shape 263"/>
          <p:cNvSpPr/>
          <p:nvPr/>
        </p:nvSpPr>
        <p:spPr>
          <a:xfrm>
            <a:off x="1949557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Sun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2" name="Shape 264"/>
          <p:cNvSpPr/>
          <p:nvPr/>
        </p:nvSpPr>
        <p:spPr>
          <a:xfrm>
            <a:off x="3596722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Question Mark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3" name="Shape 265"/>
          <p:cNvSpPr/>
          <p:nvPr/>
        </p:nvSpPr>
        <p:spPr>
          <a:xfrm>
            <a:off x="5213350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SSL Certificate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24" name="Shape 266"/>
          <p:cNvSpPr/>
          <p:nvPr/>
        </p:nvSpPr>
        <p:spPr>
          <a:xfrm>
            <a:off x="6852951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Structured Data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39" name="Shape 281"/>
          <p:cNvSpPr/>
          <p:nvPr/>
        </p:nvSpPr>
        <p:spPr>
          <a:xfrm>
            <a:off x="8487416" y="5714998"/>
            <a:ext cx="9144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Unstructured Data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45433"/>
            <a:ext cx="914400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1645433"/>
            <a:ext cx="914400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2" y="1645433"/>
            <a:ext cx="914400" cy="9144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42" y="1652462"/>
            <a:ext cx="914400" cy="914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0" y="1645433"/>
            <a:ext cx="914400" cy="9144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202029"/>
            <a:ext cx="914400" cy="9144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3202029"/>
            <a:ext cx="914400" cy="9144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3" y="3204968"/>
            <a:ext cx="914400" cy="914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54" y="3202029"/>
            <a:ext cx="914400" cy="914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2" y="3202029"/>
            <a:ext cx="914400" cy="914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3202029"/>
            <a:ext cx="914400" cy="914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90" y="3212420"/>
            <a:ext cx="914400" cy="914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" y="4755917"/>
            <a:ext cx="914400" cy="9144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4755917"/>
            <a:ext cx="914400" cy="914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2" y="4764503"/>
            <a:ext cx="914400" cy="9144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23" y="4802791"/>
            <a:ext cx="914400" cy="9144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4806057"/>
            <a:ext cx="914400" cy="9144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42" y="4802791"/>
            <a:ext cx="914400" cy="914400"/>
          </a:xfrm>
          <a:prstGeom prst="rect">
            <a:avLst/>
          </a:prstGeom>
        </p:spPr>
      </p:pic>
      <p:sp>
        <p:nvSpPr>
          <p:cNvPr id="46" name="Shape 281"/>
          <p:cNvSpPr/>
          <p:nvPr/>
        </p:nvSpPr>
        <p:spPr>
          <a:xfrm>
            <a:off x="10110964" y="5714998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Caret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0" y="4764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63" y="240329"/>
            <a:ext cx="3502702" cy="904795"/>
          </a:xfrm>
        </p:spPr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Phase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hape 248"/>
          <p:cNvSpPr/>
          <p:nvPr/>
        </p:nvSpPr>
        <p:spPr>
          <a:xfrm>
            <a:off x="311150" y="261180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Fire Prevention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" name="Shape 249"/>
          <p:cNvSpPr/>
          <p:nvPr/>
        </p:nvSpPr>
        <p:spPr>
          <a:xfrm>
            <a:off x="194955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First Aid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8" name="Shape 250"/>
          <p:cNvSpPr/>
          <p:nvPr/>
        </p:nvSpPr>
        <p:spPr>
          <a:xfrm>
            <a:off x="3596722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Generic </a:t>
            </a:r>
            <a:r>
              <a:rPr sz="9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9" name="Shape 251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Global Monitoring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0" name="Shape 252"/>
          <p:cNvSpPr/>
          <p:nvPr/>
        </p:nvSpPr>
        <p:spPr>
          <a:xfrm>
            <a:off x="6852951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ID Card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1" name="Shape 253"/>
          <p:cNvSpPr/>
          <p:nvPr/>
        </p:nvSpPr>
        <p:spPr>
          <a:xfrm>
            <a:off x="8487416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Security Camera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14" name="Shape 256"/>
          <p:cNvSpPr/>
          <p:nvPr/>
        </p:nvSpPr>
        <p:spPr>
          <a:xfrm>
            <a:off x="10122165" y="2606899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Partnership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3" y="1604837"/>
            <a:ext cx="91440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1604837"/>
            <a:ext cx="914400" cy="91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22" y="1604837"/>
            <a:ext cx="914400" cy="914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3" y="1604837"/>
            <a:ext cx="91440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51" y="1604837"/>
            <a:ext cx="914400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6" y="1604837"/>
            <a:ext cx="914400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47" y="1604837"/>
            <a:ext cx="914400" cy="91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5" y="3126941"/>
            <a:ext cx="914400" cy="914400"/>
          </a:xfrm>
          <a:prstGeom prst="rect">
            <a:avLst/>
          </a:prstGeom>
        </p:spPr>
      </p:pic>
      <p:sp>
        <p:nvSpPr>
          <p:cNvPr id="68" name="Shape 255"/>
          <p:cNvSpPr/>
          <p:nvPr/>
        </p:nvSpPr>
        <p:spPr>
          <a:xfrm>
            <a:off x="311150" y="419728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Copy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70" name="Shape 255"/>
          <p:cNvSpPr/>
          <p:nvPr/>
        </p:nvSpPr>
        <p:spPr>
          <a:xfrm>
            <a:off x="1949557" y="4207448"/>
            <a:ext cx="102655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Copy and Change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4" y="3125244"/>
            <a:ext cx="914400" cy="914400"/>
          </a:xfrm>
          <a:prstGeom prst="rect">
            <a:avLst/>
          </a:prstGeom>
        </p:spPr>
      </p:pic>
      <p:sp>
        <p:nvSpPr>
          <p:cNvPr id="40" name="Shape 255"/>
          <p:cNvSpPr/>
          <p:nvPr/>
        </p:nvSpPr>
        <p:spPr>
          <a:xfrm>
            <a:off x="5259485" y="4207448"/>
            <a:ext cx="102655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Envision</a:t>
            </a:r>
            <a:endParaRPr sz="900" dirty="0">
              <a:solidFill>
                <a:schemeClr val="tx1"/>
              </a:solidFill>
            </a:endParaRPr>
          </a:p>
        </p:txBody>
      </p:sp>
      <p:sp>
        <p:nvSpPr>
          <p:cNvPr id="42" name="Shape 255"/>
          <p:cNvSpPr/>
          <p:nvPr/>
        </p:nvSpPr>
        <p:spPr>
          <a:xfrm>
            <a:off x="3608272" y="4207448"/>
            <a:ext cx="102655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Disk Drive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22" y="3125244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86" y="3129365"/>
            <a:ext cx="914400" cy="914400"/>
          </a:xfrm>
          <a:prstGeom prst="rect">
            <a:avLst/>
          </a:prstGeom>
        </p:spPr>
      </p:pic>
      <p:sp>
        <p:nvSpPr>
          <p:cNvPr id="46" name="Shape 255"/>
          <p:cNvSpPr/>
          <p:nvPr/>
        </p:nvSpPr>
        <p:spPr>
          <a:xfrm>
            <a:off x="6893404" y="4210902"/>
            <a:ext cx="102655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/>
                </a:solidFill>
              </a:rPr>
              <a:t>Flexible Architecture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05" y="3136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hape 248"/>
          <p:cNvSpPr/>
          <p:nvPr/>
        </p:nvSpPr>
        <p:spPr>
          <a:xfrm>
            <a:off x="311150" y="2611808"/>
            <a:ext cx="914401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Accelerate Microsoft SQL Server Database</a:t>
            </a:r>
          </a:p>
        </p:txBody>
      </p:sp>
      <p:sp>
        <p:nvSpPr>
          <p:cNvPr id="7" name="Shape 249"/>
          <p:cNvSpPr/>
          <p:nvPr/>
        </p:nvSpPr>
        <p:spPr>
          <a:xfrm>
            <a:off x="1949557" y="261180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Build a Cloud Data Center</a:t>
            </a:r>
          </a:p>
        </p:txBody>
      </p:sp>
      <p:sp>
        <p:nvSpPr>
          <p:cNvPr id="8" name="Shape 250"/>
          <p:cNvSpPr/>
          <p:nvPr/>
        </p:nvSpPr>
        <p:spPr>
          <a:xfrm>
            <a:off x="3596722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Encryption Key</a:t>
            </a:r>
          </a:p>
        </p:txBody>
      </p:sp>
      <p:sp>
        <p:nvSpPr>
          <p:cNvPr id="9" name="Shape 251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Glossary</a:t>
            </a:r>
          </a:p>
        </p:txBody>
      </p:sp>
      <p:sp>
        <p:nvSpPr>
          <p:cNvPr id="10" name="Shape 252"/>
          <p:cNvSpPr/>
          <p:nvPr/>
        </p:nvSpPr>
        <p:spPr>
          <a:xfrm>
            <a:off x="6852951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Schedule Builder</a:t>
            </a:r>
          </a:p>
        </p:txBody>
      </p:sp>
      <p:sp>
        <p:nvSpPr>
          <p:cNvPr id="11" name="Shape 253"/>
          <p:cNvSpPr/>
          <p:nvPr/>
        </p:nvSpPr>
        <p:spPr>
          <a:xfrm>
            <a:off x="8487416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Session Catalog</a:t>
            </a:r>
          </a:p>
        </p:txBody>
      </p:sp>
      <p:sp>
        <p:nvSpPr>
          <p:cNvPr id="12" name="Shape 254"/>
          <p:cNvSpPr/>
          <p:nvPr/>
        </p:nvSpPr>
        <p:spPr>
          <a:xfrm>
            <a:off x="1953935" y="4212860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Speech Bubble Arrow</a:t>
            </a:r>
          </a:p>
        </p:txBody>
      </p:sp>
      <p:sp>
        <p:nvSpPr>
          <p:cNvPr id="13" name="Shape 255"/>
          <p:cNvSpPr/>
          <p:nvPr/>
        </p:nvSpPr>
        <p:spPr>
          <a:xfrm>
            <a:off x="311150" y="4212861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Speech Bubble Question</a:t>
            </a:r>
          </a:p>
        </p:txBody>
      </p:sp>
      <p:sp>
        <p:nvSpPr>
          <p:cNvPr id="14" name="Shape 256"/>
          <p:cNvSpPr/>
          <p:nvPr/>
        </p:nvSpPr>
        <p:spPr>
          <a:xfrm>
            <a:off x="10122165" y="2606899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SSL Certificate</a:t>
            </a:r>
          </a:p>
        </p:txBody>
      </p:sp>
      <p:sp>
        <p:nvSpPr>
          <p:cNvPr id="15" name="Shape 257"/>
          <p:cNvSpPr/>
          <p:nvPr/>
        </p:nvSpPr>
        <p:spPr>
          <a:xfrm>
            <a:off x="3596722" y="4230415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Star</a:t>
            </a:r>
          </a:p>
        </p:txBody>
      </p:sp>
      <p:sp>
        <p:nvSpPr>
          <p:cNvPr id="16" name="Shape 258"/>
          <p:cNvSpPr/>
          <p:nvPr/>
        </p:nvSpPr>
        <p:spPr>
          <a:xfrm>
            <a:off x="5213350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Star Arrow</a:t>
            </a:r>
          </a:p>
        </p:txBody>
      </p:sp>
      <p:sp>
        <p:nvSpPr>
          <p:cNvPr id="17" name="Shape 259"/>
          <p:cNvSpPr/>
          <p:nvPr/>
        </p:nvSpPr>
        <p:spPr>
          <a:xfrm>
            <a:off x="6852951" y="4212861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Thumbs Up</a:t>
            </a:r>
          </a:p>
        </p:txBody>
      </p:sp>
      <p:sp>
        <p:nvSpPr>
          <p:cNvPr id="18" name="Shape 260"/>
          <p:cNvSpPr/>
          <p:nvPr/>
        </p:nvSpPr>
        <p:spPr>
          <a:xfrm>
            <a:off x="8487416" y="4230415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Thumbs Up Arrow</a:t>
            </a:r>
          </a:p>
        </p:txBody>
      </p:sp>
      <p:sp>
        <p:nvSpPr>
          <p:cNvPr id="19" name="Shape 261"/>
          <p:cNvSpPr/>
          <p:nvPr/>
        </p:nvSpPr>
        <p:spPr>
          <a:xfrm>
            <a:off x="10121880" y="4245655"/>
            <a:ext cx="99117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Best of Badges</a:t>
            </a:r>
          </a:p>
        </p:txBody>
      </p:sp>
      <p:sp>
        <p:nvSpPr>
          <p:cNvPr id="20" name="Shape 262"/>
          <p:cNvSpPr/>
          <p:nvPr/>
        </p:nvSpPr>
        <p:spPr>
          <a:xfrm>
            <a:off x="311150" y="5714998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Blogger Comment</a:t>
            </a:r>
          </a:p>
        </p:txBody>
      </p:sp>
      <p:sp>
        <p:nvSpPr>
          <p:cNvPr id="21" name="Shape 263"/>
          <p:cNvSpPr/>
          <p:nvPr/>
        </p:nvSpPr>
        <p:spPr>
          <a:xfrm>
            <a:off x="1949557" y="5714998"/>
            <a:ext cx="9144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Blogger Employee</a:t>
            </a:r>
          </a:p>
        </p:txBody>
      </p:sp>
      <p:sp>
        <p:nvSpPr>
          <p:cNvPr id="22" name="Shape 264"/>
          <p:cNvSpPr/>
          <p:nvPr/>
        </p:nvSpPr>
        <p:spPr>
          <a:xfrm>
            <a:off x="3596722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Giver</a:t>
            </a:r>
          </a:p>
        </p:txBody>
      </p:sp>
      <p:sp>
        <p:nvSpPr>
          <p:cNvPr id="23" name="Shape 265"/>
          <p:cNvSpPr/>
          <p:nvPr/>
        </p:nvSpPr>
        <p:spPr>
          <a:xfrm>
            <a:off x="5213350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Solver</a:t>
            </a:r>
          </a:p>
        </p:txBody>
      </p:sp>
      <p:sp>
        <p:nvSpPr>
          <p:cNvPr id="24" name="Shape 266"/>
          <p:cNvSpPr/>
          <p:nvPr/>
        </p:nvSpPr>
        <p:spPr>
          <a:xfrm>
            <a:off x="6852951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Well Rounded</a:t>
            </a:r>
          </a:p>
        </p:txBody>
      </p:sp>
      <p:pic>
        <p:nvPicPr>
          <p:cNvPr id="25" name="Accelerate-Microsoft-SQL-Server-Database-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648407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Build-Cloud-Data-Center_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6319" y="164840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Encryption-key-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88" y="164840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ogram-Glossary-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13350" y="1648407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Schedule-Builder-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1826" y="164840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ession-Catalog-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86996" y="164840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Speech-Bubble-Arrows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53935" y="3249458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peech-Bubble-Question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1150" y="3262974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SL-Certificate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22165" y="164840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tar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96722" y="3262974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Star-Arrows_256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213350" y="3262974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Thumbs-Up_25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52951" y="3230612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Thumbs-Up-Arrow_256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87416" y="3262974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Best-of-Badges-25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121880" y="3268540"/>
            <a:ext cx="9144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281"/>
          <p:cNvSpPr/>
          <p:nvPr/>
        </p:nvSpPr>
        <p:spPr>
          <a:xfrm>
            <a:off x="8487416" y="5714998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Video Clip</a:t>
            </a:r>
          </a:p>
        </p:txBody>
      </p:sp>
      <p:sp>
        <p:nvSpPr>
          <p:cNvPr id="40" name="Shape 282"/>
          <p:cNvSpPr/>
          <p:nvPr/>
        </p:nvSpPr>
        <p:spPr>
          <a:xfrm>
            <a:off x="10121880" y="571499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Video Play</a:t>
            </a:r>
          </a:p>
        </p:txBody>
      </p:sp>
      <p:pic>
        <p:nvPicPr>
          <p:cNvPr id="41" name="Video-Clip_256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487416" y="475565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Video-Play-Button_25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121880" y="475565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Blogger-Comment-25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11150" y="4755651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Blogger-Employee-25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949557" y="475565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Giver-25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596722" y="475565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Solver-25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213350" y="4755651"/>
            <a:ext cx="9144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Well-Rounded_256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852951" y="4755651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Pictograms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2016 NetApp, Inc. All rights reserved. NetApp Confidential – Limited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hape 294"/>
          <p:cNvSpPr/>
          <p:nvPr/>
        </p:nvSpPr>
        <p:spPr>
          <a:xfrm>
            <a:off x="311150" y="2611808"/>
            <a:ext cx="9144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PDF</a:t>
            </a:r>
          </a:p>
        </p:txBody>
      </p:sp>
      <p:sp>
        <p:nvSpPr>
          <p:cNvPr id="7" name="Shape 295"/>
          <p:cNvSpPr/>
          <p:nvPr/>
        </p:nvSpPr>
        <p:spPr>
          <a:xfrm>
            <a:off x="1949557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Doc Generic</a:t>
            </a:r>
          </a:p>
        </p:txBody>
      </p:sp>
      <p:sp>
        <p:nvSpPr>
          <p:cNvPr id="8" name="Shape 296"/>
          <p:cNvSpPr/>
          <p:nvPr/>
        </p:nvSpPr>
        <p:spPr>
          <a:xfrm>
            <a:off x="3596722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Excel</a:t>
            </a:r>
          </a:p>
        </p:txBody>
      </p:sp>
      <p:sp>
        <p:nvSpPr>
          <p:cNvPr id="9" name="Shape 297"/>
          <p:cNvSpPr/>
          <p:nvPr/>
        </p:nvSpPr>
        <p:spPr>
          <a:xfrm>
            <a:off x="5213350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PowerPoint</a:t>
            </a:r>
          </a:p>
        </p:txBody>
      </p:sp>
      <p:sp>
        <p:nvSpPr>
          <p:cNvPr id="10" name="Shape 298"/>
          <p:cNvSpPr/>
          <p:nvPr/>
        </p:nvSpPr>
        <p:spPr>
          <a:xfrm>
            <a:off x="6852951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Word</a:t>
            </a:r>
          </a:p>
        </p:txBody>
      </p:sp>
      <p:sp>
        <p:nvSpPr>
          <p:cNvPr id="11" name="Shape 299"/>
          <p:cNvSpPr/>
          <p:nvPr/>
        </p:nvSpPr>
        <p:spPr>
          <a:xfrm>
            <a:off x="8487416" y="2611808"/>
            <a:ext cx="9144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Image</a:t>
            </a:r>
          </a:p>
        </p:txBody>
      </p:sp>
      <p:pic>
        <p:nvPicPr>
          <p:cNvPr id="12" name="PDF-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94" y="1663700"/>
            <a:ext cx="9144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oc-Generic-2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9558" y="1663700"/>
            <a:ext cx="9144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Excel-2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4023" y="1663700"/>
            <a:ext cx="9144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owerPoint-2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13350" y="16637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Word-25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2952" y="1663700"/>
            <a:ext cx="9144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-25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87416" y="1663700"/>
            <a:ext cx="9144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Academic-Alliance_25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1150" y="3240348"/>
            <a:ext cx="9144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307"/>
          <p:cNvSpPr/>
          <p:nvPr/>
        </p:nvSpPr>
        <p:spPr>
          <a:xfrm>
            <a:off x="311150" y="4209467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Academic Alliance</a:t>
            </a:r>
          </a:p>
        </p:txBody>
      </p:sp>
      <p:sp>
        <p:nvSpPr>
          <p:cNvPr id="20" name="Shape 308"/>
          <p:cNvSpPr/>
          <p:nvPr/>
        </p:nvSpPr>
        <p:spPr>
          <a:xfrm>
            <a:off x="1953936" y="4209467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Find Training</a:t>
            </a:r>
          </a:p>
        </p:txBody>
      </p:sp>
      <p:sp>
        <p:nvSpPr>
          <p:cNvPr id="21" name="Shape 309"/>
          <p:cNvSpPr/>
          <p:nvPr/>
        </p:nvSpPr>
        <p:spPr>
          <a:xfrm>
            <a:off x="3594750" y="4209467"/>
            <a:ext cx="91440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Global Employee</a:t>
            </a:r>
          </a:p>
        </p:txBody>
      </p:sp>
      <p:sp>
        <p:nvSpPr>
          <p:cNvPr id="22" name="Shape 310"/>
          <p:cNvSpPr/>
          <p:nvPr/>
        </p:nvSpPr>
        <p:spPr>
          <a:xfrm>
            <a:off x="5213350" y="4209467"/>
            <a:ext cx="9144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5000"/>
              </a:lnSpc>
              <a:spcBef>
                <a:spcPts val="400"/>
              </a:spcBef>
              <a:defRPr sz="900">
                <a:solidFill>
                  <a:srgbClr val="9EA2A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chemeClr val="tx1"/>
                </a:solidFill>
              </a:rPr>
              <a:t>Newsletter Certificate</a:t>
            </a:r>
          </a:p>
        </p:txBody>
      </p:sp>
      <p:pic>
        <p:nvPicPr>
          <p:cNvPr id="23" name="Find-Training_2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53936" y="3240348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lobal-Employee_25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96723" y="3240348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Newsletter-Certificate_2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13350" y="3240348"/>
            <a:ext cx="914400" cy="914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66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rd">
  <a:themeElements>
    <a:clrScheme name="NetApp">
      <a:dk1>
        <a:sysClr val="windowText" lastClr="000000"/>
      </a:dk1>
      <a:lt1>
        <a:sysClr val="window" lastClr="FFFFFF"/>
      </a:lt1>
      <a:dk2>
        <a:srgbClr val="8DC63F"/>
      </a:dk2>
      <a:lt2>
        <a:srgbClr val="9EA2A2"/>
      </a:lt2>
      <a:accent1>
        <a:srgbClr val="0067C5"/>
      </a:accent1>
      <a:accent2>
        <a:srgbClr val="00B0F0"/>
      </a:accent2>
      <a:accent3>
        <a:srgbClr val="F3D400"/>
      </a:accent3>
      <a:accent4>
        <a:srgbClr val="FF9E00"/>
      </a:accent4>
      <a:accent5>
        <a:srgbClr val="C60047"/>
      </a:accent5>
      <a:accent6>
        <a:srgbClr val="7B00C6"/>
      </a:accent6>
      <a:hlink>
        <a:srgbClr val="0067C5"/>
      </a:hlink>
      <a:folHlink>
        <a:srgbClr val="9EA2A2"/>
      </a:folHlink>
    </a:clrScheme>
    <a:fontScheme name="NetA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0" tIns="91440" rIns="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95000"/>
          </a:lnSpc>
          <a:spcBef>
            <a:spcPts val="400"/>
          </a:spcBef>
          <a:spcAft>
            <a:spcPts val="20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txDef>
  </a:objectDefaults>
  <a:extraClrSchemeLst/>
  <a:custClrLst>
    <a:custClr name="Custom Color 1">
      <a:srgbClr val="00C6A5"/>
    </a:custClr>
    <a:custClr name="Custom Color 2">
      <a:srgbClr val="ECECEC"/>
    </a:custClr>
    <a:custClr name="Custom Color 3">
      <a:srgbClr val="C8C9C7"/>
    </a:custClr>
    <a:custClr name="Custom Color 4">
      <a:srgbClr val="9EA2A2"/>
    </a:custClr>
    <a:custClr name="Custom Color 5">
      <a:srgbClr val="5B6770"/>
    </a:custClr>
    <a:custClr name="Custom Color 6">
      <a:srgbClr val="C8102E"/>
    </a:custClr>
  </a:custClrLst>
</a:theme>
</file>

<file path=ppt/theme/theme2.xml><?xml version="1.0" encoding="utf-8"?>
<a:theme xmlns:a="http://schemas.openxmlformats.org/drawingml/2006/main" name="Office Theme">
  <a:themeElements>
    <a:clrScheme name="NetApp">
      <a:dk1>
        <a:sysClr val="windowText" lastClr="000000"/>
      </a:dk1>
      <a:lt1>
        <a:sysClr val="window" lastClr="FFFFFF"/>
      </a:lt1>
      <a:dk2>
        <a:srgbClr val="8DC63F"/>
      </a:dk2>
      <a:lt2>
        <a:srgbClr val="9EA2A2"/>
      </a:lt2>
      <a:accent1>
        <a:srgbClr val="0067C5"/>
      </a:accent1>
      <a:accent2>
        <a:srgbClr val="00B0F0"/>
      </a:accent2>
      <a:accent3>
        <a:srgbClr val="F3D400"/>
      </a:accent3>
      <a:accent4>
        <a:srgbClr val="FF9E00"/>
      </a:accent4>
      <a:accent5>
        <a:srgbClr val="C60047"/>
      </a:accent5>
      <a:accent6>
        <a:srgbClr val="7B00C6"/>
      </a:accent6>
      <a:hlink>
        <a:srgbClr val="0067C5"/>
      </a:hlink>
      <a:folHlink>
        <a:srgbClr val="9EA2A2"/>
      </a:folHlink>
    </a:clrScheme>
    <a:fontScheme name="NetApp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tApp_Template_ALL">
      <a:dk1>
        <a:sysClr val="windowText" lastClr="000000"/>
      </a:dk1>
      <a:lt1>
        <a:sysClr val="window" lastClr="FFFFFF"/>
      </a:lt1>
      <a:dk2>
        <a:srgbClr val="8DC63F"/>
      </a:dk2>
      <a:lt2>
        <a:srgbClr val="9EA2A2"/>
      </a:lt2>
      <a:accent1>
        <a:srgbClr val="0067C5"/>
      </a:accent1>
      <a:accent2>
        <a:srgbClr val="00B0F0"/>
      </a:accent2>
      <a:accent3>
        <a:srgbClr val="F8DB08"/>
      </a:accent3>
      <a:accent4>
        <a:srgbClr val="FF9E00"/>
      </a:accent4>
      <a:accent5>
        <a:srgbClr val="C60047"/>
      </a:accent5>
      <a:accent6>
        <a:srgbClr val="7B00C6"/>
      </a:accent6>
      <a:hlink>
        <a:srgbClr val="0067C5"/>
      </a:hlink>
      <a:folHlink>
        <a:srgbClr val="9EA2A2"/>
      </a:folHlink>
    </a:clrScheme>
    <a:fontScheme name="NetA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13822</TotalTime>
  <Words>812</Words>
  <Application>Microsoft Office PowerPoint</Application>
  <PresentationFormat>Custom</PresentationFormat>
  <Paragraphs>318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1_Standard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  <vt:lpstr>NetApp Pictograms</vt:lpstr>
    </vt:vector>
  </TitlesOfParts>
  <Company>NetApp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NetApp Template Guidelines</dc:title>
  <dc:creator>Colen, Anne</dc:creator>
  <cp:lastModifiedBy>Chinnaya, Joseph</cp:lastModifiedBy>
  <cp:revision>466</cp:revision>
  <cp:lastPrinted>2017-07-26T21:00:56Z</cp:lastPrinted>
  <dcterms:created xsi:type="dcterms:W3CDTF">2014-04-17T21:06:35Z</dcterms:created>
  <dcterms:modified xsi:type="dcterms:W3CDTF">2018-02-01T04:52:05Z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7169963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